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5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slideLayouts/slideLayout2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5" r:id="rId2"/>
    <p:sldMasterId id="2147483707" r:id="rId3"/>
    <p:sldMasterId id="2147483700" r:id="rId4"/>
    <p:sldMasterId id="2147483698" r:id="rId5"/>
    <p:sldMasterId id="2147483668" r:id="rId6"/>
    <p:sldMasterId id="2147483672" r:id="rId7"/>
  </p:sldMasterIdLst>
  <p:notesMasterIdLst>
    <p:notesMasterId r:id="rId177"/>
  </p:notesMasterIdLst>
  <p:handoutMasterIdLst>
    <p:handoutMasterId r:id="rId178"/>
  </p:handoutMasterIdLst>
  <p:sldIdLst>
    <p:sldId id="462" r:id="rId8"/>
    <p:sldId id="463" r:id="rId9"/>
    <p:sldId id="464" r:id="rId10"/>
    <p:sldId id="466" r:id="rId11"/>
    <p:sldId id="477" r:id="rId12"/>
    <p:sldId id="543" r:id="rId13"/>
    <p:sldId id="546" r:id="rId14"/>
    <p:sldId id="661" r:id="rId15"/>
    <p:sldId id="544" r:id="rId16"/>
    <p:sldId id="666" r:id="rId17"/>
    <p:sldId id="668" r:id="rId18"/>
    <p:sldId id="667" r:id="rId19"/>
    <p:sldId id="669" r:id="rId20"/>
    <p:sldId id="662" r:id="rId21"/>
    <p:sldId id="670" r:id="rId22"/>
    <p:sldId id="671" r:id="rId23"/>
    <p:sldId id="672" r:id="rId24"/>
    <p:sldId id="663" r:id="rId25"/>
    <p:sldId id="678" r:id="rId26"/>
    <p:sldId id="673" r:id="rId27"/>
    <p:sldId id="680" r:id="rId28"/>
    <p:sldId id="681" r:id="rId29"/>
    <p:sldId id="682" r:id="rId30"/>
    <p:sldId id="686" r:id="rId31"/>
    <p:sldId id="687" r:id="rId32"/>
    <p:sldId id="688" r:id="rId33"/>
    <p:sldId id="664" r:id="rId34"/>
    <p:sldId id="683" r:id="rId35"/>
    <p:sldId id="685" r:id="rId36"/>
    <p:sldId id="689" r:id="rId37"/>
    <p:sldId id="690" r:id="rId38"/>
    <p:sldId id="691" r:id="rId39"/>
    <p:sldId id="692" r:id="rId40"/>
    <p:sldId id="665" r:id="rId41"/>
    <p:sldId id="693" r:id="rId42"/>
    <p:sldId id="471" r:id="rId43"/>
    <p:sldId id="483" r:id="rId44"/>
    <p:sldId id="586" r:id="rId45"/>
    <p:sldId id="698" r:id="rId46"/>
    <p:sldId id="699" r:id="rId47"/>
    <p:sldId id="694" r:id="rId48"/>
    <p:sldId id="700" r:id="rId49"/>
    <p:sldId id="701" r:id="rId50"/>
    <p:sldId id="695" r:id="rId51"/>
    <p:sldId id="702" r:id="rId52"/>
    <p:sldId id="589" r:id="rId53"/>
    <p:sldId id="703" r:id="rId54"/>
    <p:sldId id="825" r:id="rId55"/>
    <p:sldId id="708" r:id="rId56"/>
    <p:sldId id="709" r:id="rId57"/>
    <p:sldId id="826" r:id="rId58"/>
    <p:sldId id="704" r:id="rId59"/>
    <p:sldId id="710" r:id="rId60"/>
    <p:sldId id="696" r:id="rId61"/>
    <p:sldId id="705" r:id="rId62"/>
    <p:sldId id="711" r:id="rId63"/>
    <p:sldId id="697" r:id="rId64"/>
    <p:sldId id="706" r:id="rId65"/>
    <p:sldId id="712" r:id="rId66"/>
    <p:sldId id="713" r:id="rId67"/>
    <p:sldId id="714" r:id="rId68"/>
    <p:sldId id="715" r:id="rId69"/>
    <p:sldId id="472" r:id="rId70"/>
    <p:sldId id="484" r:id="rId71"/>
    <p:sldId id="609" r:id="rId72"/>
    <p:sldId id="720" r:id="rId73"/>
    <p:sldId id="716" r:id="rId74"/>
    <p:sldId id="721" r:id="rId75"/>
    <p:sldId id="722" r:id="rId76"/>
    <p:sldId id="729" r:id="rId77"/>
    <p:sldId id="730" r:id="rId78"/>
    <p:sldId id="731" r:id="rId79"/>
    <p:sldId id="717" r:id="rId80"/>
    <p:sldId id="723" r:id="rId81"/>
    <p:sldId id="724" r:id="rId82"/>
    <p:sldId id="735" r:id="rId83"/>
    <p:sldId id="736" r:id="rId84"/>
    <p:sldId id="737" r:id="rId85"/>
    <p:sldId id="732" r:id="rId86"/>
    <p:sldId id="733" r:id="rId87"/>
    <p:sldId id="718" r:id="rId88"/>
    <p:sldId id="725" r:id="rId89"/>
    <p:sldId id="726" r:id="rId90"/>
    <p:sldId id="738" r:id="rId91"/>
    <p:sldId id="739" r:id="rId92"/>
    <p:sldId id="740" r:id="rId93"/>
    <p:sldId id="719" r:id="rId94"/>
    <p:sldId id="727" r:id="rId95"/>
    <p:sldId id="741" r:id="rId96"/>
    <p:sldId id="743" r:id="rId97"/>
    <p:sldId id="744" r:id="rId98"/>
    <p:sldId id="473" r:id="rId99"/>
    <p:sldId id="485" r:id="rId100"/>
    <p:sldId id="640" r:id="rId101"/>
    <p:sldId id="751" r:id="rId102"/>
    <p:sldId id="745" r:id="rId103"/>
    <p:sldId id="750" r:id="rId104"/>
    <p:sldId id="746" r:id="rId105"/>
    <p:sldId id="641" r:id="rId106"/>
    <p:sldId id="752" r:id="rId107"/>
    <p:sldId id="753" r:id="rId108"/>
    <p:sldId id="754" r:id="rId109"/>
    <p:sldId id="747" r:id="rId110"/>
    <p:sldId id="755" r:id="rId111"/>
    <p:sldId id="758" r:id="rId112"/>
    <p:sldId id="748" r:id="rId113"/>
    <p:sldId id="759" r:id="rId114"/>
    <p:sldId id="760" r:id="rId115"/>
    <p:sldId id="761" r:id="rId116"/>
    <p:sldId id="749" r:id="rId117"/>
    <p:sldId id="762" r:id="rId118"/>
    <p:sldId id="763" r:id="rId119"/>
    <p:sldId id="764" r:id="rId120"/>
    <p:sldId id="765" r:id="rId121"/>
    <p:sldId id="773" r:id="rId122"/>
    <p:sldId id="774" r:id="rId123"/>
    <p:sldId id="775" r:id="rId124"/>
    <p:sldId id="776" r:id="rId125"/>
    <p:sldId id="778" r:id="rId126"/>
    <p:sldId id="779" r:id="rId127"/>
    <p:sldId id="780" r:id="rId128"/>
    <p:sldId id="781" r:id="rId129"/>
    <p:sldId id="782" r:id="rId130"/>
    <p:sldId id="783" r:id="rId131"/>
    <p:sldId id="784" r:id="rId132"/>
    <p:sldId id="786" r:id="rId133"/>
    <p:sldId id="785" r:id="rId134"/>
    <p:sldId id="769" r:id="rId135"/>
    <p:sldId id="787" r:id="rId136"/>
    <p:sldId id="788" r:id="rId137"/>
    <p:sldId id="789" r:id="rId138"/>
    <p:sldId id="792" r:id="rId139"/>
    <p:sldId id="790" r:id="rId140"/>
    <p:sldId id="793" r:id="rId141"/>
    <p:sldId id="794" r:id="rId142"/>
    <p:sldId id="791" r:id="rId143"/>
    <p:sldId id="795" r:id="rId144"/>
    <p:sldId id="796" r:id="rId145"/>
    <p:sldId id="770" r:id="rId146"/>
    <p:sldId id="797" r:id="rId147"/>
    <p:sldId id="798" r:id="rId148"/>
    <p:sldId id="799" r:id="rId149"/>
    <p:sldId id="801" r:id="rId150"/>
    <p:sldId id="802" r:id="rId151"/>
    <p:sldId id="766" r:id="rId152"/>
    <p:sldId id="767" r:id="rId153"/>
    <p:sldId id="803" r:id="rId154"/>
    <p:sldId id="805" r:id="rId155"/>
    <p:sldId id="806" r:id="rId156"/>
    <p:sldId id="809" r:id="rId157"/>
    <p:sldId id="810" r:id="rId158"/>
    <p:sldId id="811" r:id="rId159"/>
    <p:sldId id="807" r:id="rId160"/>
    <p:sldId id="812" r:id="rId161"/>
    <p:sldId id="813" r:id="rId162"/>
    <p:sldId id="771" r:id="rId163"/>
    <p:sldId id="804" r:id="rId164"/>
    <p:sldId id="819" r:id="rId165"/>
    <p:sldId id="814" r:id="rId166"/>
    <p:sldId id="827" r:id="rId167"/>
    <p:sldId id="772" r:id="rId168"/>
    <p:sldId id="768" r:id="rId169"/>
    <p:sldId id="815" r:id="rId170"/>
    <p:sldId id="816" r:id="rId171"/>
    <p:sldId id="820" r:id="rId172"/>
    <p:sldId id="822" r:id="rId173"/>
    <p:sldId id="824" r:id="rId174"/>
    <p:sldId id="452" r:id="rId175"/>
    <p:sldId id="264" r:id="rId17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2B26"/>
    <a:srgbClr val="D9D9D9"/>
    <a:srgbClr val="49504F"/>
    <a:srgbClr val="B70006"/>
    <a:srgbClr val="FFFFE4"/>
    <a:srgbClr val="919191"/>
    <a:srgbClr val="333333"/>
    <a:srgbClr val="FFFFFF"/>
    <a:srgbClr val="B60206"/>
    <a:srgbClr val="51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84" autoAdjust="0"/>
    <p:restoredTop sz="95400" autoAdjust="0"/>
  </p:normalViewPr>
  <p:slideViewPr>
    <p:cSldViewPr snapToGrid="0">
      <p:cViewPr>
        <p:scale>
          <a:sx n="80" d="100"/>
          <a:sy n="80" d="100"/>
        </p:scale>
        <p:origin x="850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1" d="100"/>
          <a:sy n="61" d="100"/>
        </p:scale>
        <p:origin x="2659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0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63" Type="http://schemas.openxmlformats.org/officeDocument/2006/relationships/slide" Target="slides/slide56.xml"/><Relationship Id="rId84" Type="http://schemas.openxmlformats.org/officeDocument/2006/relationships/slide" Target="slides/slide77.xml"/><Relationship Id="rId138" Type="http://schemas.openxmlformats.org/officeDocument/2006/relationships/slide" Target="slides/slide131.xml"/><Relationship Id="rId159" Type="http://schemas.openxmlformats.org/officeDocument/2006/relationships/slide" Target="slides/slide152.xml"/><Relationship Id="rId170" Type="http://schemas.openxmlformats.org/officeDocument/2006/relationships/slide" Target="slides/slide163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53" Type="http://schemas.openxmlformats.org/officeDocument/2006/relationships/slide" Target="slides/slide46.xml"/><Relationship Id="rId74" Type="http://schemas.openxmlformats.org/officeDocument/2006/relationships/slide" Target="slides/slide67.xml"/><Relationship Id="rId128" Type="http://schemas.openxmlformats.org/officeDocument/2006/relationships/slide" Target="slides/slide121.xml"/><Relationship Id="rId149" Type="http://schemas.openxmlformats.org/officeDocument/2006/relationships/slide" Target="slides/slide142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88.xml"/><Relationship Id="rId160" Type="http://schemas.openxmlformats.org/officeDocument/2006/relationships/slide" Target="slides/slide153.xml"/><Relationship Id="rId181" Type="http://schemas.openxmlformats.org/officeDocument/2006/relationships/theme" Target="theme/theme1.xml"/><Relationship Id="rId22" Type="http://schemas.openxmlformats.org/officeDocument/2006/relationships/slide" Target="slides/slide15.xml"/><Relationship Id="rId43" Type="http://schemas.openxmlformats.org/officeDocument/2006/relationships/slide" Target="slides/slide36.xml"/><Relationship Id="rId64" Type="http://schemas.openxmlformats.org/officeDocument/2006/relationships/slide" Target="slides/slide57.xml"/><Relationship Id="rId118" Type="http://schemas.openxmlformats.org/officeDocument/2006/relationships/slide" Target="slides/slide111.xml"/><Relationship Id="rId139" Type="http://schemas.openxmlformats.org/officeDocument/2006/relationships/slide" Target="slides/slide132.xml"/><Relationship Id="rId85" Type="http://schemas.openxmlformats.org/officeDocument/2006/relationships/slide" Target="slides/slide78.xml"/><Relationship Id="rId150" Type="http://schemas.openxmlformats.org/officeDocument/2006/relationships/slide" Target="slides/slide143.xml"/><Relationship Id="rId171" Type="http://schemas.openxmlformats.org/officeDocument/2006/relationships/slide" Target="slides/slide164.xml"/><Relationship Id="rId12" Type="http://schemas.openxmlformats.org/officeDocument/2006/relationships/slide" Target="slides/slide5.xml"/><Relationship Id="rId33" Type="http://schemas.openxmlformats.org/officeDocument/2006/relationships/slide" Target="slides/slide26.xml"/><Relationship Id="rId108" Type="http://schemas.openxmlformats.org/officeDocument/2006/relationships/slide" Target="slides/slide101.xml"/><Relationship Id="rId129" Type="http://schemas.openxmlformats.org/officeDocument/2006/relationships/slide" Target="slides/slide122.xml"/><Relationship Id="rId54" Type="http://schemas.openxmlformats.org/officeDocument/2006/relationships/slide" Target="slides/slide47.xml"/><Relationship Id="rId75" Type="http://schemas.openxmlformats.org/officeDocument/2006/relationships/slide" Target="slides/slide68.xml"/><Relationship Id="rId96" Type="http://schemas.openxmlformats.org/officeDocument/2006/relationships/slide" Target="slides/slide89.xml"/><Relationship Id="rId140" Type="http://schemas.openxmlformats.org/officeDocument/2006/relationships/slide" Target="slides/slide133.xml"/><Relationship Id="rId161" Type="http://schemas.openxmlformats.org/officeDocument/2006/relationships/slide" Target="slides/slide154.xml"/><Relationship Id="rId182" Type="http://schemas.openxmlformats.org/officeDocument/2006/relationships/tableStyles" Target="tableStyles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6.xml"/><Relationship Id="rId119" Type="http://schemas.openxmlformats.org/officeDocument/2006/relationships/slide" Target="slides/slide112.xml"/><Relationship Id="rId44" Type="http://schemas.openxmlformats.org/officeDocument/2006/relationships/slide" Target="slides/slide37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130" Type="http://schemas.openxmlformats.org/officeDocument/2006/relationships/slide" Target="slides/slide123.xml"/><Relationship Id="rId135" Type="http://schemas.openxmlformats.org/officeDocument/2006/relationships/slide" Target="slides/slide128.xml"/><Relationship Id="rId151" Type="http://schemas.openxmlformats.org/officeDocument/2006/relationships/slide" Target="slides/slide144.xml"/><Relationship Id="rId156" Type="http://schemas.openxmlformats.org/officeDocument/2006/relationships/slide" Target="slides/slide149.xml"/><Relationship Id="rId177" Type="http://schemas.openxmlformats.org/officeDocument/2006/relationships/notesMaster" Target="notesMasters/notesMaster1.xml"/><Relationship Id="rId172" Type="http://schemas.openxmlformats.org/officeDocument/2006/relationships/slide" Target="slides/slide165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120" Type="http://schemas.openxmlformats.org/officeDocument/2006/relationships/slide" Target="slides/slide113.xml"/><Relationship Id="rId125" Type="http://schemas.openxmlformats.org/officeDocument/2006/relationships/slide" Target="slides/slide118.xml"/><Relationship Id="rId141" Type="http://schemas.openxmlformats.org/officeDocument/2006/relationships/slide" Target="slides/slide134.xml"/><Relationship Id="rId146" Type="http://schemas.openxmlformats.org/officeDocument/2006/relationships/slide" Target="slides/slide139.xml"/><Relationship Id="rId167" Type="http://schemas.openxmlformats.org/officeDocument/2006/relationships/slide" Target="slides/slide160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162" Type="http://schemas.openxmlformats.org/officeDocument/2006/relationships/slide" Target="slides/slide15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slide" Target="slides/slide103.xml"/><Relationship Id="rId115" Type="http://schemas.openxmlformats.org/officeDocument/2006/relationships/slide" Target="slides/slide108.xml"/><Relationship Id="rId131" Type="http://schemas.openxmlformats.org/officeDocument/2006/relationships/slide" Target="slides/slide124.xml"/><Relationship Id="rId136" Type="http://schemas.openxmlformats.org/officeDocument/2006/relationships/slide" Target="slides/slide129.xml"/><Relationship Id="rId157" Type="http://schemas.openxmlformats.org/officeDocument/2006/relationships/slide" Target="slides/slide150.xml"/><Relationship Id="rId178" Type="http://schemas.openxmlformats.org/officeDocument/2006/relationships/handoutMaster" Target="handoutMasters/handoutMaster1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52" Type="http://schemas.openxmlformats.org/officeDocument/2006/relationships/slide" Target="slides/slide145.xml"/><Relationship Id="rId173" Type="http://schemas.openxmlformats.org/officeDocument/2006/relationships/slide" Target="slides/slide166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126" Type="http://schemas.openxmlformats.org/officeDocument/2006/relationships/slide" Target="slides/slide119.xml"/><Relationship Id="rId147" Type="http://schemas.openxmlformats.org/officeDocument/2006/relationships/slide" Target="slides/slide140.xml"/><Relationship Id="rId168" Type="http://schemas.openxmlformats.org/officeDocument/2006/relationships/slide" Target="slides/slide16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121" Type="http://schemas.openxmlformats.org/officeDocument/2006/relationships/slide" Target="slides/slide114.xml"/><Relationship Id="rId142" Type="http://schemas.openxmlformats.org/officeDocument/2006/relationships/slide" Target="slides/slide135.xml"/><Relationship Id="rId163" Type="http://schemas.openxmlformats.org/officeDocument/2006/relationships/slide" Target="slides/slide15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8.xml"/><Relationship Id="rId46" Type="http://schemas.openxmlformats.org/officeDocument/2006/relationships/slide" Target="slides/slide39.xml"/><Relationship Id="rId67" Type="http://schemas.openxmlformats.org/officeDocument/2006/relationships/slide" Target="slides/slide60.xml"/><Relationship Id="rId116" Type="http://schemas.openxmlformats.org/officeDocument/2006/relationships/slide" Target="slides/slide109.xml"/><Relationship Id="rId137" Type="http://schemas.openxmlformats.org/officeDocument/2006/relationships/slide" Target="slides/slide130.xml"/><Relationship Id="rId158" Type="http://schemas.openxmlformats.org/officeDocument/2006/relationships/slide" Target="slides/slide15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62" Type="http://schemas.openxmlformats.org/officeDocument/2006/relationships/slide" Target="slides/slide55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111" Type="http://schemas.openxmlformats.org/officeDocument/2006/relationships/slide" Target="slides/slide104.xml"/><Relationship Id="rId132" Type="http://schemas.openxmlformats.org/officeDocument/2006/relationships/slide" Target="slides/slide125.xml"/><Relationship Id="rId153" Type="http://schemas.openxmlformats.org/officeDocument/2006/relationships/slide" Target="slides/slide146.xml"/><Relationship Id="rId174" Type="http://schemas.openxmlformats.org/officeDocument/2006/relationships/slide" Target="slides/slide167.xml"/><Relationship Id="rId179" Type="http://schemas.openxmlformats.org/officeDocument/2006/relationships/presProps" Target="presProps.xml"/><Relationship Id="rId15" Type="http://schemas.openxmlformats.org/officeDocument/2006/relationships/slide" Target="slides/slide8.xml"/><Relationship Id="rId36" Type="http://schemas.openxmlformats.org/officeDocument/2006/relationships/slide" Target="slides/slide29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27" Type="http://schemas.openxmlformats.org/officeDocument/2006/relationships/slide" Target="slides/slide12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52" Type="http://schemas.openxmlformats.org/officeDocument/2006/relationships/slide" Target="slides/slide45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122" Type="http://schemas.openxmlformats.org/officeDocument/2006/relationships/slide" Target="slides/slide115.xml"/><Relationship Id="rId143" Type="http://schemas.openxmlformats.org/officeDocument/2006/relationships/slide" Target="slides/slide136.xml"/><Relationship Id="rId148" Type="http://schemas.openxmlformats.org/officeDocument/2006/relationships/slide" Target="slides/slide141.xml"/><Relationship Id="rId164" Type="http://schemas.openxmlformats.org/officeDocument/2006/relationships/slide" Target="slides/slide157.xml"/><Relationship Id="rId169" Type="http://schemas.openxmlformats.org/officeDocument/2006/relationships/slide" Target="slides/slide16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80" Type="http://schemas.openxmlformats.org/officeDocument/2006/relationships/viewProps" Target="viewProps.xml"/><Relationship Id="rId26" Type="http://schemas.openxmlformats.org/officeDocument/2006/relationships/slide" Target="slides/slide19.xml"/><Relationship Id="rId47" Type="http://schemas.openxmlformats.org/officeDocument/2006/relationships/slide" Target="slides/slide40.xml"/><Relationship Id="rId68" Type="http://schemas.openxmlformats.org/officeDocument/2006/relationships/slide" Target="slides/slide61.xml"/><Relationship Id="rId89" Type="http://schemas.openxmlformats.org/officeDocument/2006/relationships/slide" Target="slides/slide82.xml"/><Relationship Id="rId112" Type="http://schemas.openxmlformats.org/officeDocument/2006/relationships/slide" Target="slides/slide105.xml"/><Relationship Id="rId133" Type="http://schemas.openxmlformats.org/officeDocument/2006/relationships/slide" Target="slides/slide126.xml"/><Relationship Id="rId154" Type="http://schemas.openxmlformats.org/officeDocument/2006/relationships/slide" Target="slides/slide147.xml"/><Relationship Id="rId175" Type="http://schemas.openxmlformats.org/officeDocument/2006/relationships/slide" Target="slides/slide168.xml"/><Relationship Id="rId16" Type="http://schemas.openxmlformats.org/officeDocument/2006/relationships/slide" Target="slides/slide9.xml"/><Relationship Id="rId37" Type="http://schemas.openxmlformats.org/officeDocument/2006/relationships/slide" Target="slides/slide30.xml"/><Relationship Id="rId58" Type="http://schemas.openxmlformats.org/officeDocument/2006/relationships/slide" Target="slides/slide51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123" Type="http://schemas.openxmlformats.org/officeDocument/2006/relationships/slide" Target="slides/slide116.xml"/><Relationship Id="rId144" Type="http://schemas.openxmlformats.org/officeDocument/2006/relationships/slide" Target="slides/slide137.xml"/><Relationship Id="rId90" Type="http://schemas.openxmlformats.org/officeDocument/2006/relationships/slide" Target="slides/slide83.xml"/><Relationship Id="rId165" Type="http://schemas.openxmlformats.org/officeDocument/2006/relationships/slide" Target="slides/slide158.xml"/><Relationship Id="rId27" Type="http://schemas.openxmlformats.org/officeDocument/2006/relationships/slide" Target="slides/slide20.xml"/><Relationship Id="rId48" Type="http://schemas.openxmlformats.org/officeDocument/2006/relationships/slide" Target="slides/slide41.xml"/><Relationship Id="rId69" Type="http://schemas.openxmlformats.org/officeDocument/2006/relationships/slide" Target="slides/slide62.xml"/><Relationship Id="rId113" Type="http://schemas.openxmlformats.org/officeDocument/2006/relationships/slide" Target="slides/slide106.xml"/><Relationship Id="rId134" Type="http://schemas.openxmlformats.org/officeDocument/2006/relationships/slide" Target="slides/slide127.xml"/><Relationship Id="rId80" Type="http://schemas.openxmlformats.org/officeDocument/2006/relationships/slide" Target="slides/slide73.xml"/><Relationship Id="rId155" Type="http://schemas.openxmlformats.org/officeDocument/2006/relationships/slide" Target="slides/slide148.xml"/><Relationship Id="rId176" Type="http://schemas.openxmlformats.org/officeDocument/2006/relationships/slide" Target="slides/slide169.xml"/><Relationship Id="rId17" Type="http://schemas.openxmlformats.org/officeDocument/2006/relationships/slide" Target="slides/slide10.xml"/><Relationship Id="rId38" Type="http://schemas.openxmlformats.org/officeDocument/2006/relationships/slide" Target="slides/slide31.xml"/><Relationship Id="rId59" Type="http://schemas.openxmlformats.org/officeDocument/2006/relationships/slide" Target="slides/slide52.xml"/><Relationship Id="rId103" Type="http://schemas.openxmlformats.org/officeDocument/2006/relationships/slide" Target="slides/slide96.xml"/><Relationship Id="rId124" Type="http://schemas.openxmlformats.org/officeDocument/2006/relationships/slide" Target="slides/slide117.xml"/><Relationship Id="rId70" Type="http://schemas.openxmlformats.org/officeDocument/2006/relationships/slide" Target="slides/slide63.xml"/><Relationship Id="rId91" Type="http://schemas.openxmlformats.org/officeDocument/2006/relationships/slide" Target="slides/slide84.xml"/><Relationship Id="rId145" Type="http://schemas.openxmlformats.org/officeDocument/2006/relationships/slide" Target="slides/slide138.xml"/><Relationship Id="rId166" Type="http://schemas.openxmlformats.org/officeDocument/2006/relationships/slide" Target="slides/slide159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1.xml"/><Relationship Id="rId49" Type="http://schemas.openxmlformats.org/officeDocument/2006/relationships/slide" Target="slides/slide42.xml"/><Relationship Id="rId114" Type="http://schemas.openxmlformats.org/officeDocument/2006/relationships/slide" Target="slides/slide10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="" xmlns:a16="http://schemas.microsoft.com/office/drawing/2014/main" id="{75BAB8F7-26C7-2345-A2F0-4C70E8EFA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1EB0FE49-C86E-0B42-8C7E-921C60B5AA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2021/4/27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9E928822-8127-CD43-9156-5BB443851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4FC3EF7F-6078-7249-A167-F5C06879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6559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 smtClean="0"/>
              <a:t>CRM </a:t>
            </a:r>
            <a:r>
              <a:rPr lang="zh-CN" altLang="en-US" dirty="0" smtClean="0"/>
              <a:t>客户关系管理  </a:t>
            </a:r>
            <a:r>
              <a:rPr lang="en-US" altLang="zh-CN" dirty="0" smtClean="0"/>
              <a:t>Customer Relationship Management</a:t>
            </a:r>
          </a:p>
          <a:p>
            <a:r>
              <a:rPr lang="en-US" altLang="zh-CN" dirty="0" smtClean="0"/>
              <a:t>ERP </a:t>
            </a:r>
            <a:r>
              <a:rPr lang="zh-CN" altLang="en-US" dirty="0" smtClean="0"/>
              <a:t>企业资源计划</a:t>
            </a:r>
            <a:r>
              <a:rPr lang="zh-CN" altLang="en-US" baseline="0" dirty="0" smtClean="0"/>
              <a:t>  </a:t>
            </a:r>
            <a:r>
              <a:rPr lang="en-US" altLang="zh-CN" dirty="0" smtClean="0"/>
              <a:t>Enterprise Resource Planning   </a:t>
            </a:r>
            <a:r>
              <a:rPr lang="en-US" altLang="zh-CN" baseline="0" dirty="0" smtClean="0"/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是一种主要面向制造行业进行物质资源、资金资源和信息资源集成一体化管理的企业信息管理系统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电信企业计费（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Billing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）系统是电信支撑系统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BSS/OSS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的核心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供应链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(Supply Chain)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是围绕核心企业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通过对信息流、物流、资金流的控制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343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 smtClean="0"/>
              <a:t>CRM </a:t>
            </a:r>
            <a:r>
              <a:rPr lang="zh-CN" altLang="en-US" dirty="0" smtClean="0"/>
              <a:t>客户关系管理  </a:t>
            </a:r>
            <a:r>
              <a:rPr lang="en-US" altLang="zh-CN" dirty="0" smtClean="0"/>
              <a:t>Customer Relationship Management</a:t>
            </a:r>
          </a:p>
          <a:p>
            <a:r>
              <a:rPr lang="en-US" altLang="zh-CN" dirty="0" smtClean="0"/>
              <a:t>ERP </a:t>
            </a:r>
            <a:r>
              <a:rPr lang="zh-CN" altLang="en-US" dirty="0" smtClean="0"/>
              <a:t>企业资源计划</a:t>
            </a:r>
            <a:r>
              <a:rPr lang="zh-CN" altLang="en-US" baseline="0" dirty="0" smtClean="0"/>
              <a:t>  </a:t>
            </a:r>
            <a:r>
              <a:rPr lang="en-US" altLang="zh-CN" dirty="0" smtClean="0"/>
              <a:t>Enterprise Resource Planning   </a:t>
            </a:r>
            <a:r>
              <a:rPr lang="en-US" altLang="zh-CN" baseline="0" dirty="0" smtClean="0"/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是一种主要面向制造行业进行物质资源、资金资源和信息资源集成一体化管理的企业信息管理系统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电信企业计费（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Billing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）系统是电信支撑系统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BSS/OSS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的核心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供应链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(Supply Chain)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是围绕核心企业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通过对信息流、物流、资金流的控制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996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 smtClean="0"/>
              <a:t>CRM </a:t>
            </a:r>
            <a:r>
              <a:rPr lang="zh-CN" altLang="en-US" dirty="0" smtClean="0"/>
              <a:t>客户关系管理  </a:t>
            </a:r>
            <a:r>
              <a:rPr lang="en-US" altLang="zh-CN" dirty="0" smtClean="0"/>
              <a:t>Customer Relationship Management</a:t>
            </a:r>
          </a:p>
          <a:p>
            <a:r>
              <a:rPr lang="en-US" altLang="zh-CN" dirty="0" smtClean="0"/>
              <a:t>ERP </a:t>
            </a:r>
            <a:r>
              <a:rPr lang="zh-CN" altLang="en-US" dirty="0" smtClean="0"/>
              <a:t>企业资源计划</a:t>
            </a:r>
            <a:r>
              <a:rPr lang="zh-CN" altLang="en-US" baseline="0" dirty="0" smtClean="0"/>
              <a:t>  </a:t>
            </a:r>
            <a:r>
              <a:rPr lang="en-US" altLang="zh-CN" dirty="0" smtClean="0"/>
              <a:t>Enterprise Resource Planning   </a:t>
            </a:r>
            <a:r>
              <a:rPr lang="en-US" altLang="zh-CN" baseline="0" dirty="0" smtClean="0"/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是一种主要面向制造行业进行物质资源、资金资源和信息资源集成一体化管理的企业信息管理系统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电信企业计费（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Billing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）系统是电信支撑系统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BSS/OSS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的核心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供应链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(Supply Chain)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是围绕核心企业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通过对信息流、物流、资金流的控制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612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 smtClean="0"/>
              <a:t>CRM </a:t>
            </a:r>
            <a:r>
              <a:rPr lang="zh-CN" altLang="en-US" dirty="0" smtClean="0"/>
              <a:t>客户关系管理  </a:t>
            </a:r>
            <a:r>
              <a:rPr lang="en-US" altLang="zh-CN" dirty="0" smtClean="0"/>
              <a:t>Customer Relationship Management</a:t>
            </a:r>
          </a:p>
          <a:p>
            <a:r>
              <a:rPr lang="en-US" altLang="zh-CN" dirty="0" smtClean="0"/>
              <a:t>ERP </a:t>
            </a:r>
            <a:r>
              <a:rPr lang="zh-CN" altLang="en-US" dirty="0" smtClean="0"/>
              <a:t>企业资源计划</a:t>
            </a:r>
            <a:r>
              <a:rPr lang="zh-CN" altLang="en-US" baseline="0" dirty="0" smtClean="0"/>
              <a:t>  </a:t>
            </a:r>
            <a:r>
              <a:rPr lang="en-US" altLang="zh-CN" dirty="0" smtClean="0"/>
              <a:t>Enterprise Resource Planning   </a:t>
            </a:r>
            <a:r>
              <a:rPr lang="en-US" altLang="zh-CN" baseline="0" dirty="0" smtClean="0"/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是一种主要面向制造行业进行物质资源、资金资源和信息资源集成一体化管理的企业信息管理系统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电信企业计费（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Billing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）系统是电信支撑系统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BSS/OSS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的核心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供应链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(Supply Chain)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是围绕核心企业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通过对信息流、物流、资金流的控制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287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 smtClean="0"/>
              <a:t>CRM </a:t>
            </a:r>
            <a:r>
              <a:rPr lang="zh-CN" altLang="en-US" dirty="0" smtClean="0"/>
              <a:t>客户关系管理  </a:t>
            </a:r>
            <a:r>
              <a:rPr lang="en-US" altLang="zh-CN" dirty="0" smtClean="0"/>
              <a:t>Customer Relationship Management</a:t>
            </a:r>
          </a:p>
          <a:p>
            <a:r>
              <a:rPr lang="en-US" altLang="zh-CN" dirty="0" smtClean="0"/>
              <a:t>ERP </a:t>
            </a:r>
            <a:r>
              <a:rPr lang="zh-CN" altLang="en-US" dirty="0" smtClean="0"/>
              <a:t>企业资源计划</a:t>
            </a:r>
            <a:r>
              <a:rPr lang="zh-CN" altLang="en-US" baseline="0" dirty="0" smtClean="0"/>
              <a:t>  </a:t>
            </a:r>
            <a:r>
              <a:rPr lang="en-US" altLang="zh-CN" dirty="0" smtClean="0"/>
              <a:t>Enterprise Resource Planning   </a:t>
            </a:r>
            <a:r>
              <a:rPr lang="en-US" altLang="zh-CN" baseline="0" dirty="0" smtClean="0"/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是一种主要面向制造行业进行物质资源、资金资源和信息资源集成一体化管理的企业信息管理系统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电信企业计费（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Billing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）系统是电信支撑系统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BSS/OSS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的核心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供应链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(Supply Chain)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是围绕核心企业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通过对信息流、物流、资金流的控制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923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 smtClean="0"/>
              <a:t>CRM </a:t>
            </a:r>
            <a:r>
              <a:rPr lang="zh-CN" altLang="en-US" dirty="0" smtClean="0"/>
              <a:t>客户关系管理  </a:t>
            </a:r>
            <a:r>
              <a:rPr lang="en-US" altLang="zh-CN" dirty="0" smtClean="0"/>
              <a:t>Customer Relationship Management</a:t>
            </a:r>
          </a:p>
          <a:p>
            <a:r>
              <a:rPr lang="en-US" altLang="zh-CN" dirty="0" smtClean="0"/>
              <a:t>ERP </a:t>
            </a:r>
            <a:r>
              <a:rPr lang="zh-CN" altLang="en-US" dirty="0" smtClean="0"/>
              <a:t>企业资源计划</a:t>
            </a:r>
            <a:r>
              <a:rPr lang="zh-CN" altLang="en-US" baseline="0" dirty="0" smtClean="0"/>
              <a:t>  </a:t>
            </a:r>
            <a:r>
              <a:rPr lang="en-US" altLang="zh-CN" dirty="0" smtClean="0"/>
              <a:t>Enterprise Resource Planning   </a:t>
            </a:r>
            <a:r>
              <a:rPr lang="en-US" altLang="zh-CN" baseline="0" dirty="0" smtClean="0"/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是一种主要面向制造行业进行物质资源、资金资源和信息资源集成一体化管理的企业信息管理系统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电信企业计费（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Billing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）系统是电信支撑系统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BSS/OSS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的核心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供应链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(Supply Chain)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是围绕核心企业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通过对信息流、物流、资金流的控制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6964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 smtClean="0"/>
              <a:t>CRM </a:t>
            </a:r>
            <a:r>
              <a:rPr lang="zh-CN" altLang="en-US" dirty="0" smtClean="0"/>
              <a:t>客户关系管理  </a:t>
            </a:r>
            <a:r>
              <a:rPr lang="en-US" altLang="zh-CN" dirty="0" smtClean="0"/>
              <a:t>Customer Relationship Management</a:t>
            </a:r>
          </a:p>
          <a:p>
            <a:r>
              <a:rPr lang="en-US" altLang="zh-CN" dirty="0" smtClean="0"/>
              <a:t>ERP </a:t>
            </a:r>
            <a:r>
              <a:rPr lang="zh-CN" altLang="en-US" dirty="0" smtClean="0"/>
              <a:t>企业资源计划</a:t>
            </a:r>
            <a:r>
              <a:rPr lang="zh-CN" altLang="en-US" baseline="0" dirty="0" smtClean="0"/>
              <a:t>  </a:t>
            </a:r>
            <a:r>
              <a:rPr lang="en-US" altLang="zh-CN" dirty="0" smtClean="0"/>
              <a:t>Enterprise Resource Planning   </a:t>
            </a:r>
            <a:r>
              <a:rPr lang="en-US" altLang="zh-CN" baseline="0" dirty="0" smtClean="0"/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是一种主要面向制造行业进行物质资源、资金资源和信息资源集成一体化管理的企业信息管理系统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电信企业计费（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Billing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）系统是电信支撑系统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BSS/OSS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的核心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供应链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(Supply Chain)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是围绕核心企业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通过对信息流、物流、资金流的控制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401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 smtClean="0"/>
              <a:t>CRM </a:t>
            </a:r>
            <a:r>
              <a:rPr lang="zh-CN" altLang="en-US" dirty="0" smtClean="0"/>
              <a:t>客户关系管理  </a:t>
            </a:r>
            <a:r>
              <a:rPr lang="en-US" altLang="zh-CN" dirty="0" smtClean="0"/>
              <a:t>Customer Relationship Management</a:t>
            </a:r>
          </a:p>
          <a:p>
            <a:r>
              <a:rPr lang="en-US" altLang="zh-CN" dirty="0" smtClean="0"/>
              <a:t>ERP </a:t>
            </a:r>
            <a:r>
              <a:rPr lang="zh-CN" altLang="en-US" dirty="0" smtClean="0"/>
              <a:t>企业资源计划</a:t>
            </a:r>
            <a:r>
              <a:rPr lang="zh-CN" altLang="en-US" baseline="0" dirty="0" smtClean="0"/>
              <a:t>  </a:t>
            </a:r>
            <a:r>
              <a:rPr lang="en-US" altLang="zh-CN" dirty="0" smtClean="0"/>
              <a:t>Enterprise Resource Planning   </a:t>
            </a:r>
            <a:r>
              <a:rPr lang="en-US" altLang="zh-CN" baseline="0" dirty="0" smtClean="0"/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是一种主要面向制造行业进行物质资源、资金资源和信息资源集成一体化管理的企业信息管理系统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电信企业计费（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Billing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）系统是电信支撑系统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BSS/OSS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的核心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供应链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(Supply Chain)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是围绕核心企业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通过对信息流、物流、资金流的控制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7565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 smtClean="0"/>
              <a:t>CRM </a:t>
            </a:r>
            <a:r>
              <a:rPr lang="zh-CN" altLang="en-US" dirty="0" smtClean="0"/>
              <a:t>客户关系管理  </a:t>
            </a:r>
            <a:r>
              <a:rPr lang="en-US" altLang="zh-CN" dirty="0" smtClean="0"/>
              <a:t>Customer Relationship Management</a:t>
            </a:r>
          </a:p>
          <a:p>
            <a:r>
              <a:rPr lang="en-US" altLang="zh-CN" dirty="0" smtClean="0"/>
              <a:t>ERP </a:t>
            </a:r>
            <a:r>
              <a:rPr lang="zh-CN" altLang="en-US" dirty="0" smtClean="0"/>
              <a:t>企业资源计划</a:t>
            </a:r>
            <a:r>
              <a:rPr lang="zh-CN" altLang="en-US" baseline="0" dirty="0" smtClean="0"/>
              <a:t>  </a:t>
            </a:r>
            <a:r>
              <a:rPr lang="en-US" altLang="zh-CN" dirty="0" smtClean="0"/>
              <a:t>Enterprise Resource Planning   </a:t>
            </a:r>
            <a:r>
              <a:rPr lang="en-US" altLang="zh-CN" baseline="0" dirty="0" smtClean="0"/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是一种主要面向制造行业进行物质资源、资金资源和信息资源集成一体化管理的企业信息管理系统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电信企业计费（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Billing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）系统是电信支撑系统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BSS/OSS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的核心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供应链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(Supply Chain)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是围绕核心企业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通过对信息流、物流、资金流的控制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4898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 smtClean="0"/>
              <a:t>CRM </a:t>
            </a:r>
            <a:r>
              <a:rPr lang="zh-CN" altLang="en-US" dirty="0" smtClean="0"/>
              <a:t>客户关系管理  </a:t>
            </a:r>
            <a:r>
              <a:rPr lang="en-US" altLang="zh-CN" dirty="0" smtClean="0"/>
              <a:t>Customer Relationship Management</a:t>
            </a:r>
          </a:p>
          <a:p>
            <a:r>
              <a:rPr lang="en-US" altLang="zh-CN" dirty="0" smtClean="0"/>
              <a:t>ERP </a:t>
            </a:r>
            <a:r>
              <a:rPr lang="zh-CN" altLang="en-US" dirty="0" smtClean="0"/>
              <a:t>企业资源计划</a:t>
            </a:r>
            <a:r>
              <a:rPr lang="zh-CN" altLang="en-US" baseline="0" dirty="0" smtClean="0"/>
              <a:t>  </a:t>
            </a:r>
            <a:r>
              <a:rPr lang="en-US" altLang="zh-CN" dirty="0" smtClean="0"/>
              <a:t>Enterprise Resource Planning   </a:t>
            </a:r>
            <a:r>
              <a:rPr lang="en-US" altLang="zh-CN" baseline="0" dirty="0" smtClean="0"/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是一种主要面向制造行业进行物质资源、资金资源和信息资源集成一体化管理的企业信息管理系统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电信企业计费（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Billing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）系统是电信支撑系统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BSS/OSS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的核心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供应链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(Supply Chain)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是围绕核心企业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通过对信息流、物流、资金流的控制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996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 smtClean="0"/>
              <a:t>CRM </a:t>
            </a:r>
            <a:r>
              <a:rPr lang="zh-CN" altLang="en-US" dirty="0" smtClean="0"/>
              <a:t>客户关系管理  </a:t>
            </a:r>
            <a:r>
              <a:rPr lang="en-US" altLang="zh-CN" dirty="0" smtClean="0"/>
              <a:t>Customer Relationship Management</a:t>
            </a:r>
          </a:p>
          <a:p>
            <a:r>
              <a:rPr lang="en-US" altLang="zh-CN" dirty="0" smtClean="0"/>
              <a:t>ERP </a:t>
            </a:r>
            <a:r>
              <a:rPr lang="zh-CN" altLang="en-US" dirty="0" smtClean="0"/>
              <a:t>企业资源计划</a:t>
            </a:r>
            <a:r>
              <a:rPr lang="zh-CN" altLang="en-US" baseline="0" dirty="0" smtClean="0"/>
              <a:t>  </a:t>
            </a:r>
            <a:r>
              <a:rPr lang="en-US" altLang="zh-CN" dirty="0" smtClean="0"/>
              <a:t>Enterprise Resource Planning   </a:t>
            </a:r>
            <a:r>
              <a:rPr lang="en-US" altLang="zh-CN" baseline="0" dirty="0" smtClean="0"/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是一种主要面向制造行业进行物质资源、资金资源和信息资源集成一体化管理的企业信息管理系统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电信企业计费（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Billing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）系统是电信支撑系统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BSS/OSS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的核心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供应链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(Supply Chain)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是围绕核心企业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通过对信息流、物流、资金流的控制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6814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 smtClean="0"/>
              <a:t>CRM </a:t>
            </a:r>
            <a:r>
              <a:rPr lang="zh-CN" altLang="en-US" dirty="0" smtClean="0"/>
              <a:t>客户关系管理  </a:t>
            </a:r>
            <a:r>
              <a:rPr lang="en-US" altLang="zh-CN" dirty="0" smtClean="0"/>
              <a:t>Customer Relationship Management</a:t>
            </a:r>
          </a:p>
          <a:p>
            <a:r>
              <a:rPr lang="en-US" altLang="zh-CN" dirty="0" smtClean="0"/>
              <a:t>ERP </a:t>
            </a:r>
            <a:r>
              <a:rPr lang="zh-CN" altLang="en-US" dirty="0" smtClean="0"/>
              <a:t>企业资源计划</a:t>
            </a:r>
            <a:r>
              <a:rPr lang="zh-CN" altLang="en-US" baseline="0" dirty="0" smtClean="0"/>
              <a:t>  </a:t>
            </a:r>
            <a:r>
              <a:rPr lang="en-US" altLang="zh-CN" dirty="0" smtClean="0"/>
              <a:t>Enterprise Resource Planning   </a:t>
            </a:r>
            <a:r>
              <a:rPr lang="en-US" altLang="zh-CN" baseline="0" dirty="0" smtClean="0"/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是一种主要面向制造行业进行物质资源、资金资源和信息资源集成一体化管理的企业信息管理系统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电信企业计费（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Billing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）系统是电信支撑系统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BSS/OSS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的核心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供应链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(Supply Chain)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是围绕核心企业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通过对信息流、物流、资金流的控制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8721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 smtClean="0"/>
              <a:t>CRM </a:t>
            </a:r>
            <a:r>
              <a:rPr lang="zh-CN" altLang="en-US" dirty="0" smtClean="0"/>
              <a:t>客户关系管理  </a:t>
            </a:r>
            <a:r>
              <a:rPr lang="en-US" altLang="zh-CN" dirty="0" smtClean="0"/>
              <a:t>Customer Relationship Management</a:t>
            </a:r>
          </a:p>
          <a:p>
            <a:r>
              <a:rPr lang="en-US" altLang="zh-CN" dirty="0" smtClean="0"/>
              <a:t>ERP </a:t>
            </a:r>
            <a:r>
              <a:rPr lang="zh-CN" altLang="en-US" dirty="0" smtClean="0"/>
              <a:t>企业资源计划</a:t>
            </a:r>
            <a:r>
              <a:rPr lang="zh-CN" altLang="en-US" baseline="0" dirty="0" smtClean="0"/>
              <a:t>  </a:t>
            </a:r>
            <a:r>
              <a:rPr lang="en-US" altLang="zh-CN" dirty="0" smtClean="0"/>
              <a:t>Enterprise Resource Planning   </a:t>
            </a:r>
            <a:r>
              <a:rPr lang="en-US" altLang="zh-CN" baseline="0" dirty="0" smtClean="0"/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是一种主要面向制造行业进行物质资源、资金资源和信息资源集成一体化管理的企业信息管理系统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电信企业计费（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Billing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）系统是电信支撑系统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BSS/OSS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的核心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供应链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(Supply Chain)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是围绕核心企业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通过对信息流、物流、资金流的控制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3247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 smtClean="0"/>
              <a:t>CRM </a:t>
            </a:r>
            <a:r>
              <a:rPr lang="zh-CN" altLang="en-US" dirty="0" smtClean="0"/>
              <a:t>客户关系管理  </a:t>
            </a:r>
            <a:r>
              <a:rPr lang="en-US" altLang="zh-CN" dirty="0" smtClean="0"/>
              <a:t>Customer Relationship Management</a:t>
            </a:r>
          </a:p>
          <a:p>
            <a:r>
              <a:rPr lang="en-US" altLang="zh-CN" dirty="0" smtClean="0"/>
              <a:t>ERP </a:t>
            </a:r>
            <a:r>
              <a:rPr lang="zh-CN" altLang="en-US" dirty="0" smtClean="0"/>
              <a:t>企业资源计划</a:t>
            </a:r>
            <a:r>
              <a:rPr lang="zh-CN" altLang="en-US" baseline="0" dirty="0" smtClean="0"/>
              <a:t>  </a:t>
            </a:r>
            <a:r>
              <a:rPr lang="en-US" altLang="zh-CN" dirty="0" smtClean="0"/>
              <a:t>Enterprise Resource Planning   </a:t>
            </a:r>
            <a:r>
              <a:rPr lang="en-US" altLang="zh-CN" baseline="0" dirty="0" smtClean="0"/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是一种主要面向制造行业进行物质资源、资金资源和信息资源集成一体化管理的企业信息管理系统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电信企业计费（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Billing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）系统是电信支撑系统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BSS/OSS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的核心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供应链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(Supply Chain)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是围绕核心企业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通过对信息流、物流、资金流的控制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0953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 smtClean="0"/>
              <a:t>CRM </a:t>
            </a:r>
            <a:r>
              <a:rPr lang="zh-CN" altLang="en-US" dirty="0" smtClean="0"/>
              <a:t>客户关系管理  </a:t>
            </a:r>
            <a:r>
              <a:rPr lang="en-US" altLang="zh-CN" dirty="0" smtClean="0"/>
              <a:t>Customer Relationship Management</a:t>
            </a:r>
          </a:p>
          <a:p>
            <a:r>
              <a:rPr lang="en-US" altLang="zh-CN" dirty="0" smtClean="0"/>
              <a:t>ERP </a:t>
            </a:r>
            <a:r>
              <a:rPr lang="zh-CN" altLang="en-US" dirty="0" smtClean="0"/>
              <a:t>企业资源计划</a:t>
            </a:r>
            <a:r>
              <a:rPr lang="zh-CN" altLang="en-US" baseline="0" dirty="0" smtClean="0"/>
              <a:t>  </a:t>
            </a:r>
            <a:r>
              <a:rPr lang="en-US" altLang="zh-CN" dirty="0" smtClean="0"/>
              <a:t>Enterprise Resource Planning   </a:t>
            </a:r>
            <a:r>
              <a:rPr lang="en-US" altLang="zh-CN" baseline="0" dirty="0" smtClean="0"/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是一种主要面向制造行业进行物质资源、资金资源和信息资源集成一体化管理的企业信息管理系统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电信企业计费（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Billing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）系统是电信支撑系统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BSS/OSS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的核心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供应链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(Supply Chain)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是围绕核心企业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通过对信息流、物流、资金流的控制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41819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 smtClean="0"/>
              <a:t>CRM </a:t>
            </a:r>
            <a:r>
              <a:rPr lang="zh-CN" altLang="en-US" dirty="0" smtClean="0"/>
              <a:t>客户关系管理  </a:t>
            </a:r>
            <a:r>
              <a:rPr lang="en-US" altLang="zh-CN" dirty="0" smtClean="0"/>
              <a:t>Customer Relationship Management</a:t>
            </a:r>
          </a:p>
          <a:p>
            <a:r>
              <a:rPr lang="en-US" altLang="zh-CN" dirty="0" smtClean="0"/>
              <a:t>ERP </a:t>
            </a:r>
            <a:r>
              <a:rPr lang="zh-CN" altLang="en-US" dirty="0" smtClean="0"/>
              <a:t>企业资源计划</a:t>
            </a:r>
            <a:r>
              <a:rPr lang="zh-CN" altLang="en-US" baseline="0" dirty="0" smtClean="0"/>
              <a:t>  </a:t>
            </a:r>
            <a:r>
              <a:rPr lang="en-US" altLang="zh-CN" dirty="0" smtClean="0"/>
              <a:t>Enterprise Resource Planning   </a:t>
            </a:r>
            <a:r>
              <a:rPr lang="en-US" altLang="zh-CN" baseline="0" dirty="0" smtClean="0"/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是一种主要面向制造行业进行物质资源、资金资源和信息资源集成一体化管理的企业信息管理系统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电信企业计费（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Billing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）系统是电信支撑系统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BSS/OSS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的核心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供应链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(Supply Chain)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是围绕核心企业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通过对信息流、物流、资金流的控制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27184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8468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5938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8826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0443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8109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702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 smtClean="0"/>
              <a:t>CRM </a:t>
            </a:r>
            <a:r>
              <a:rPr lang="zh-CN" altLang="en-US" dirty="0" smtClean="0"/>
              <a:t>客户关系管理  </a:t>
            </a:r>
            <a:r>
              <a:rPr lang="en-US" altLang="zh-CN" dirty="0" smtClean="0"/>
              <a:t>Customer Relationship Management</a:t>
            </a:r>
          </a:p>
          <a:p>
            <a:r>
              <a:rPr lang="en-US" altLang="zh-CN" dirty="0" smtClean="0"/>
              <a:t>ERP </a:t>
            </a:r>
            <a:r>
              <a:rPr lang="zh-CN" altLang="en-US" dirty="0" smtClean="0"/>
              <a:t>企业资源计划</a:t>
            </a:r>
            <a:r>
              <a:rPr lang="zh-CN" altLang="en-US" baseline="0" dirty="0" smtClean="0"/>
              <a:t>  </a:t>
            </a:r>
            <a:r>
              <a:rPr lang="en-US" altLang="zh-CN" dirty="0" smtClean="0"/>
              <a:t>Enterprise Resource Planning   </a:t>
            </a:r>
            <a:r>
              <a:rPr lang="en-US" altLang="zh-CN" baseline="0" dirty="0" smtClean="0"/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是一种主要面向制造行业进行物质资源、资金资源和信息资源集成一体化管理的企业信息管理系统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电信企业计费（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Billing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）系统是电信支撑系统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BSS/OSS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的核心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供应链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(Supply Chain)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是围绕核心企业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通过对信息流、物流、资金流的控制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81538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4966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31510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1235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954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 smtClean="0"/>
              <a:t>CRM </a:t>
            </a:r>
            <a:r>
              <a:rPr lang="zh-CN" altLang="en-US" dirty="0" smtClean="0"/>
              <a:t>客户关系管理  </a:t>
            </a:r>
            <a:r>
              <a:rPr lang="en-US" altLang="zh-CN" dirty="0" smtClean="0"/>
              <a:t>Customer Relationship Management</a:t>
            </a:r>
          </a:p>
          <a:p>
            <a:r>
              <a:rPr lang="en-US" altLang="zh-CN" dirty="0" smtClean="0"/>
              <a:t>ERP </a:t>
            </a:r>
            <a:r>
              <a:rPr lang="zh-CN" altLang="en-US" dirty="0" smtClean="0"/>
              <a:t>企业资源计划</a:t>
            </a:r>
            <a:r>
              <a:rPr lang="zh-CN" altLang="en-US" baseline="0" dirty="0" smtClean="0"/>
              <a:t>  </a:t>
            </a:r>
            <a:r>
              <a:rPr lang="en-US" altLang="zh-CN" dirty="0" smtClean="0"/>
              <a:t>Enterprise Resource Planning   </a:t>
            </a:r>
            <a:r>
              <a:rPr lang="en-US" altLang="zh-CN" baseline="0" dirty="0" smtClean="0"/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是一种主要面向制造行业进行物质资源、资金资源和信息资源集成一体化管理的企业信息管理系统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电信企业计费（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Billing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）系统是电信支撑系统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BSS/OSS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的核心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供应链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(Supply Chain)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是围绕核心企业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通过对信息流、物流、资金流的控制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261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 smtClean="0"/>
              <a:t>CRM </a:t>
            </a:r>
            <a:r>
              <a:rPr lang="zh-CN" altLang="en-US" dirty="0" smtClean="0"/>
              <a:t>客户关系管理  </a:t>
            </a:r>
            <a:r>
              <a:rPr lang="en-US" altLang="zh-CN" dirty="0" smtClean="0"/>
              <a:t>Customer Relationship Management</a:t>
            </a:r>
          </a:p>
          <a:p>
            <a:r>
              <a:rPr lang="en-US" altLang="zh-CN" dirty="0" smtClean="0"/>
              <a:t>ERP </a:t>
            </a:r>
            <a:r>
              <a:rPr lang="zh-CN" altLang="en-US" dirty="0" smtClean="0"/>
              <a:t>企业资源计划</a:t>
            </a:r>
            <a:r>
              <a:rPr lang="zh-CN" altLang="en-US" baseline="0" dirty="0" smtClean="0"/>
              <a:t>  </a:t>
            </a:r>
            <a:r>
              <a:rPr lang="en-US" altLang="zh-CN" dirty="0" smtClean="0"/>
              <a:t>Enterprise Resource Planning   </a:t>
            </a:r>
            <a:r>
              <a:rPr lang="en-US" altLang="zh-CN" baseline="0" dirty="0" smtClean="0"/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是一种主要面向制造行业进行物质资源、资金资源和信息资源集成一体化管理的企业信息管理系统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电信企业计费（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Billing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）系统是电信支撑系统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BSS/OSS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的核心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供应链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(Supply Chain)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是围绕核心企业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通过对信息流、物流、资金流的控制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530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 smtClean="0"/>
              <a:t>CRM </a:t>
            </a:r>
            <a:r>
              <a:rPr lang="zh-CN" altLang="en-US" dirty="0" smtClean="0"/>
              <a:t>客户关系管理  </a:t>
            </a:r>
            <a:r>
              <a:rPr lang="en-US" altLang="zh-CN" dirty="0" smtClean="0"/>
              <a:t>Customer Relationship Management</a:t>
            </a:r>
          </a:p>
          <a:p>
            <a:r>
              <a:rPr lang="en-US" altLang="zh-CN" dirty="0" smtClean="0"/>
              <a:t>ERP </a:t>
            </a:r>
            <a:r>
              <a:rPr lang="zh-CN" altLang="en-US" dirty="0" smtClean="0"/>
              <a:t>企业资源计划</a:t>
            </a:r>
            <a:r>
              <a:rPr lang="zh-CN" altLang="en-US" baseline="0" dirty="0" smtClean="0"/>
              <a:t>  </a:t>
            </a:r>
            <a:r>
              <a:rPr lang="en-US" altLang="zh-CN" dirty="0" smtClean="0"/>
              <a:t>Enterprise Resource Planning   </a:t>
            </a:r>
            <a:r>
              <a:rPr lang="en-US" altLang="zh-CN" baseline="0" dirty="0" smtClean="0"/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是一种主要面向制造行业进行物质资源、资金资源和信息资源集成一体化管理的企业信息管理系统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电信企业计费（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Billing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）系统是电信支撑系统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BSS/OSS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的核心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供应链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(Supply Chain)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是围绕核心企业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通过对信息流、物流、资金流的控制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41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 smtClean="0"/>
              <a:t>CRM </a:t>
            </a:r>
            <a:r>
              <a:rPr lang="zh-CN" altLang="en-US" dirty="0" smtClean="0"/>
              <a:t>客户关系管理  </a:t>
            </a:r>
            <a:r>
              <a:rPr lang="en-US" altLang="zh-CN" dirty="0" smtClean="0"/>
              <a:t>Customer Relationship Management</a:t>
            </a:r>
          </a:p>
          <a:p>
            <a:r>
              <a:rPr lang="en-US" altLang="zh-CN" dirty="0" smtClean="0"/>
              <a:t>ERP </a:t>
            </a:r>
            <a:r>
              <a:rPr lang="zh-CN" altLang="en-US" dirty="0" smtClean="0"/>
              <a:t>企业资源计划</a:t>
            </a:r>
            <a:r>
              <a:rPr lang="zh-CN" altLang="en-US" baseline="0" dirty="0" smtClean="0"/>
              <a:t>  </a:t>
            </a:r>
            <a:r>
              <a:rPr lang="en-US" altLang="zh-CN" dirty="0" smtClean="0"/>
              <a:t>Enterprise Resource Planning   </a:t>
            </a:r>
            <a:r>
              <a:rPr lang="en-US" altLang="zh-CN" baseline="0" dirty="0" smtClean="0"/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是一种主要面向制造行业进行物质资源、资金资源和信息资源集成一体化管理的企业信息管理系统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电信企业计费（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Billing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）系统是电信支撑系统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BSS/OSS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的核心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供应链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(Supply Chain)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是围绕核心企业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通过对信息流、物流、资金流的控制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313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 smtClean="0"/>
              <a:t>CRM </a:t>
            </a:r>
            <a:r>
              <a:rPr lang="zh-CN" altLang="en-US" dirty="0" smtClean="0"/>
              <a:t>客户关系管理  </a:t>
            </a:r>
            <a:r>
              <a:rPr lang="en-US" altLang="zh-CN" dirty="0" smtClean="0"/>
              <a:t>Customer Relationship Management</a:t>
            </a:r>
          </a:p>
          <a:p>
            <a:r>
              <a:rPr lang="en-US" altLang="zh-CN" dirty="0" smtClean="0"/>
              <a:t>ERP </a:t>
            </a:r>
            <a:r>
              <a:rPr lang="zh-CN" altLang="en-US" dirty="0" smtClean="0"/>
              <a:t>企业资源计划</a:t>
            </a:r>
            <a:r>
              <a:rPr lang="zh-CN" altLang="en-US" baseline="0" dirty="0" smtClean="0"/>
              <a:t>  </a:t>
            </a:r>
            <a:r>
              <a:rPr lang="en-US" altLang="zh-CN" dirty="0" smtClean="0"/>
              <a:t>Enterprise Resource Planning   </a:t>
            </a:r>
            <a:r>
              <a:rPr lang="en-US" altLang="zh-CN" baseline="0" dirty="0" smtClean="0"/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是一种主要面向制造行业进行物质资源、资金资源和信息资源集成一体化管理的企业信息管理系统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电信企业计费（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Billing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）系统是电信支撑系统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BSS/OSS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的核心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供应链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(Supply Chain)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是围绕核心企业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通过对信息流、物流、资金流的控制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381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 smtClean="0"/>
              <a:t>CRM </a:t>
            </a:r>
            <a:r>
              <a:rPr lang="zh-CN" altLang="en-US" dirty="0" smtClean="0"/>
              <a:t>客户关系管理  </a:t>
            </a:r>
            <a:r>
              <a:rPr lang="en-US" altLang="zh-CN" dirty="0" smtClean="0"/>
              <a:t>Customer Relationship Management</a:t>
            </a:r>
          </a:p>
          <a:p>
            <a:r>
              <a:rPr lang="en-US" altLang="zh-CN" dirty="0" smtClean="0"/>
              <a:t>ERP </a:t>
            </a:r>
            <a:r>
              <a:rPr lang="zh-CN" altLang="en-US" dirty="0" smtClean="0"/>
              <a:t>企业资源计划</a:t>
            </a:r>
            <a:r>
              <a:rPr lang="zh-CN" altLang="en-US" baseline="0" dirty="0" smtClean="0"/>
              <a:t>  </a:t>
            </a:r>
            <a:r>
              <a:rPr lang="en-US" altLang="zh-CN" dirty="0" smtClean="0"/>
              <a:t>Enterprise Resource Planning   </a:t>
            </a:r>
            <a:r>
              <a:rPr lang="en-US" altLang="zh-CN" baseline="0" dirty="0" smtClean="0"/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是一种主要面向制造行业进行物质资源、资金资源和信息资源集成一体化管理的企业信息管理系统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电信企业计费（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Billing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）系统是电信支撑系统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BSS/OSS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的核心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供应链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(Supply Chain)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是围绕核心企业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通过对信息流、物流、资金流的控制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322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=""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=""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=""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=""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=""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=""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="" xmlns:a16="http://schemas.microsoft.com/office/drawing/2014/main" id="{E5CC542A-FF04-5243-BA82-1AC7B0A112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=""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>
            <a:extLst>
              <a:ext uri="{FF2B5EF4-FFF2-40B4-BE49-F238E27FC236}">
                <a16:creationId xmlns="" xmlns:a16="http://schemas.microsoft.com/office/drawing/2014/main" id="{FB933948-E99B-AD48-8B41-DEA66BC8F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=""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=""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=""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=""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=""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=""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=""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=""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=""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=""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=""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=""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=""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=""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=""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=""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=""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=""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=""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=""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=""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=""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=""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=""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=""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=""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0" name="标题 1">
            <a:extLst>
              <a:ext uri="{FF2B5EF4-FFF2-40B4-BE49-F238E27FC236}">
                <a16:creationId xmlns="" xmlns:a16="http://schemas.microsoft.com/office/drawing/2014/main" id="{493FA365-EB18-4C49-B470-79A013EED4C7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=""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=""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=""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=""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=""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=""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=""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=""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>
            <a:extLst>
              <a:ext uri="{FF2B5EF4-FFF2-40B4-BE49-F238E27FC236}">
                <a16:creationId xmlns=""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=""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=""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=""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=""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=""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=""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=""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>
            <a:extLst>
              <a:ext uri="{FF2B5EF4-FFF2-40B4-BE49-F238E27FC236}">
                <a16:creationId xmlns=""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>
            <a:extLst>
              <a:ext uri="{FF2B5EF4-FFF2-40B4-BE49-F238E27FC236}">
                <a16:creationId xmlns=""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=""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="" xmlns:a16="http://schemas.microsoft.com/office/drawing/2014/main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=""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37131077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=""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=""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=""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="" xmlns:a16="http://schemas.microsoft.com/office/drawing/2014/main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="" xmlns:a16="http://schemas.microsoft.com/office/drawing/2014/main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=""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=""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=""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045803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=""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8881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="" xmlns:a16="http://schemas.microsoft.com/office/drawing/2014/main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=""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svg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="" xmlns:a16="http://schemas.microsoft.com/office/drawing/2014/main" id="{D359BD9D-8F8C-A44C-91CC-CA8F5146AA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>
            <a:extLst>
              <a:ext uri="{FF2B5EF4-FFF2-40B4-BE49-F238E27FC236}">
                <a16:creationId xmlns="" xmlns:a16="http://schemas.microsoft.com/office/drawing/2014/main" id="{6F51DA0D-EA98-B14B-A35B-7EDF8DBC5804}"/>
              </a:ext>
            </a:extLst>
          </p:cNvPr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="" xmlns:a16="http://schemas.microsoft.com/office/drawing/2014/main" id="{B0F52978-FC9E-FC46-A244-4605B31E7CC6}"/>
              </a:ext>
            </a:extLst>
          </p:cNvPr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="" xmlns:a16="http://schemas.microsoft.com/office/drawing/2014/main" id="{6677D3A6-DA28-9444-815A-4524D9FED995}"/>
              </a:ext>
            </a:extLst>
          </p:cNvPr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="" xmlns:a16="http://schemas.microsoft.com/office/drawing/2014/main" id="{B3967B50-7DD6-B247-97B6-4844195F68D5}"/>
              </a:ext>
            </a:extLst>
          </p:cNvPr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="" xmlns:a16="http://schemas.microsoft.com/office/drawing/2014/main" id="{4C290A33-8D65-DC47-BE12-79B4B22A299D}"/>
              </a:ext>
            </a:extLst>
          </p:cNvPr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="" xmlns:a16="http://schemas.microsoft.com/office/drawing/2014/main" id="{E0867641-ABCE-C84A-84A4-696E52E6543B}"/>
              </a:ext>
            </a:extLst>
          </p:cNvPr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="" xmlns:a16="http://schemas.microsoft.com/office/drawing/2014/main" id="{3DC81806-A479-FD47-B1B6-A77189F32D48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="" xmlns:a16="http://schemas.microsoft.com/office/drawing/2014/main" id="{D15987B7-89CB-8549-AEE5-ADD4AED257B7}"/>
              </a:ext>
            </a:extLst>
          </p:cNvPr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="" xmlns:a16="http://schemas.microsoft.com/office/drawing/2014/main" id="{382A540C-45FC-EB45-96D5-1EA0511DAF21}"/>
              </a:ext>
            </a:extLst>
          </p:cNvPr>
          <p:cNvCxnSpPr>
            <a:cxnSpLocks/>
          </p:cNvCxnSpPr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="" xmlns:a16="http://schemas.microsoft.com/office/drawing/2014/main" id="{28569DD6-18D5-5D45-BC4E-E4C2727B945C}"/>
              </a:ext>
            </a:extLst>
          </p:cNvPr>
          <p:cNvCxnSpPr>
            <a:cxnSpLocks/>
          </p:cNvCxnSpPr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=""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3A7F5CA1-11F4-B94D-84AE-F6E3E12DEC4D}"/>
              </a:ext>
            </a:extLst>
          </p:cNvPr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>
              <a:extLst>
                <a:ext uri="{FF2B5EF4-FFF2-40B4-BE49-F238E27FC236}">
                  <a16:creationId xmlns="" xmlns:a16="http://schemas.microsoft.com/office/drawing/2014/main" id="{DB73C1A2-926E-3849-92AB-BCE7B4C71DF2}"/>
                </a:ext>
              </a:extLst>
            </p:cNvPr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="" xmlns:a16="http://schemas.microsoft.com/office/drawing/2014/main" id="{3EC96A2F-7D7A-F34F-9BE8-8ADCD2919ACB}"/>
                </a:ext>
              </a:extLst>
            </p:cNvPr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>
              <a:extLst>
                <a:ext uri="{FF2B5EF4-FFF2-40B4-BE49-F238E27FC236}">
                  <a16:creationId xmlns="" xmlns:a16="http://schemas.microsoft.com/office/drawing/2014/main" id="{83E925B0-57FD-8B4B-8FF7-8BCD8AADE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>
              <a:extLst>
                <a:ext uri="{FF2B5EF4-FFF2-40B4-BE49-F238E27FC236}">
                  <a16:creationId xmlns="" xmlns:a16="http://schemas.microsoft.com/office/drawing/2014/main" id="{3EDCC472-8CF0-F84C-9270-06FAC7E8DD4D}"/>
                </a:ext>
              </a:extLst>
            </p:cNvPr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="" xmlns:a16="http://schemas.microsoft.com/office/drawing/2014/main" id="{E8F71936-0CC4-CB4A-AF12-89754A9ADA5D}"/>
                </a:ext>
              </a:extLst>
            </p:cNvPr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711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="" xmlns:a16="http://schemas.microsoft.com/office/drawing/2014/main" id="{88438130-7B30-A94E-B2AC-38EDD0B85909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=""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DB73C1A2-926E-3849-92AB-BCE7B4C71DF2}"/>
              </a:ext>
            </a:extLst>
          </p:cNvPr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3EC96A2F-7D7A-F34F-9BE8-8ADCD2919ACB}"/>
              </a:ext>
            </a:extLst>
          </p:cNvPr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>
            <a:extLst>
              <a:ext uri="{FF2B5EF4-FFF2-40B4-BE49-F238E27FC236}">
                <a16:creationId xmlns="" xmlns:a16="http://schemas.microsoft.com/office/drawing/2014/main" id="{83E925B0-57FD-8B4B-8FF7-8BCD8AADEF23}"/>
              </a:ext>
            </a:extLst>
          </p:cNvPr>
          <p:cNvCxnSpPr>
            <a:cxnSpLocks/>
          </p:cNvCxnSpPr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>
            <a:extLst>
              <a:ext uri="{FF2B5EF4-FFF2-40B4-BE49-F238E27FC236}">
                <a16:creationId xmlns="" xmlns:a16="http://schemas.microsoft.com/office/drawing/2014/main" id="{A7484BB2-BD94-3C49-9EC4-B9A294E2AF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="" xmlns:a16="http://schemas.microsoft.com/office/drawing/2014/main" id="{91B717BE-9DF9-1B41-9DBF-CB511A9C606B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="" xmlns:a16="http://schemas.microsoft.com/office/drawing/2014/main" id="{998722ED-C4DC-C24C-A17B-B9CA36751549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757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="" xmlns:a16="http://schemas.microsoft.com/office/drawing/2014/main" id="{D82380DF-4088-5449-BBFC-0B57E0B8F475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="" xmlns:a16="http://schemas.microsoft.com/office/drawing/2014/main" id="{2FB8D235-9189-C14B-8111-0D705B9AA121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526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9" r:id="rId2"/>
    <p:sldLayoutId id="214748371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矩形 22">
            <a:extLst>
              <a:ext uri="{FF2B5EF4-FFF2-40B4-BE49-F238E27FC236}">
                <a16:creationId xmlns=""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cxnSp>
        <p:nvCxnSpPr>
          <p:cNvPr id="11" name="直接连接符 22">
            <a:extLst>
              <a:ext uri="{FF2B5EF4-FFF2-40B4-BE49-F238E27FC236}">
                <a16:creationId xmlns="" xmlns:a16="http://schemas.microsoft.com/office/drawing/2014/main" id="{E3D0AD59-338B-5041-BA54-3D9BB0E399D6}"/>
              </a:ext>
            </a:extLst>
          </p:cNvPr>
          <p:cNvCxnSpPr/>
          <p:nvPr userDrawn="1"/>
        </p:nvCxnSpPr>
        <p:spPr>
          <a:xfrm flipH="1">
            <a:off x="323600" y="763880"/>
            <a:ext cx="11544801" cy="0"/>
          </a:xfrm>
          <a:prstGeom prst="line">
            <a:avLst/>
          </a:prstGeom>
          <a:ln w="95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="" xmlns:a16="http://schemas.microsoft.com/office/drawing/2014/main" id="{F2197ADE-85E8-B341-8233-C315893A0BCC}"/>
              </a:ext>
            </a:extLst>
          </p:cNvPr>
          <p:cNvGrpSpPr/>
          <p:nvPr userDrawn="1"/>
        </p:nvGrpSpPr>
        <p:grpSpPr>
          <a:xfrm>
            <a:off x="0" y="420997"/>
            <a:ext cx="224590" cy="220464"/>
            <a:chOff x="0" y="262878"/>
            <a:chExt cx="224590" cy="506266"/>
          </a:xfrm>
        </p:grpSpPr>
        <p:sp>
          <p:nvSpPr>
            <p:cNvPr id="13" name="矩形 12">
              <a:extLst>
                <a:ext uri="{FF2B5EF4-FFF2-40B4-BE49-F238E27FC236}">
                  <a16:creationId xmlns="" xmlns:a16="http://schemas.microsoft.com/office/drawing/2014/main" id="{C3756651-9738-8349-95DA-B0B282B3FAEA}"/>
                </a:ext>
              </a:extLst>
            </p:cNvPr>
            <p:cNvSpPr/>
            <p:nvPr/>
          </p:nvSpPr>
          <p:spPr>
            <a:xfrm>
              <a:off x="0" y="262878"/>
              <a:ext cx="224590" cy="506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="" xmlns:a16="http://schemas.microsoft.com/office/drawing/2014/main" id="{5EF63353-41E7-0E43-AFC0-B2282740E9FE}"/>
                </a:ext>
              </a:extLst>
            </p:cNvPr>
            <p:cNvSpPr/>
            <p:nvPr/>
          </p:nvSpPr>
          <p:spPr>
            <a:xfrm>
              <a:off x="142500" y="262878"/>
              <a:ext cx="82090" cy="506266"/>
            </a:xfrm>
            <a:prstGeom prst="rect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="" xmlns:a16="http://schemas.microsoft.com/office/drawing/2014/main" id="{27893006-C6C0-BC4A-8CFB-289F585A2778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242" y="283220"/>
            <a:ext cx="1225447" cy="35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3" r:id="rId3"/>
    <p:sldLayoutId id="2147483678" r:id="rId4"/>
    <p:sldLayoutId id="2147483679" r:id="rId5"/>
    <p:sldLayoutId id="2147483680" r:id="rId6"/>
    <p:sldLayoutId id="2147483677" r:id="rId7"/>
    <p:sldLayoutId id="2147483702" r:id="rId8"/>
    <p:sldLayoutId id="2147483703" r:id="rId9"/>
    <p:sldLayoutId id="2147483704" r:id="rId10"/>
    <p:sldLayoutId id="2147483681" r:id="rId11"/>
    <p:sldLayoutId id="2147483693" r:id="rId12"/>
    <p:sldLayoutId id="2147483706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0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0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0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0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0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0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0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10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0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0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0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0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0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0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0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0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0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0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0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0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0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Hive/SerD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Hive/GettingStarted#GettingStarted-ApacheWeblogData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cwiki.apache.org/confluence/display/Hive/LanguageManual+LateralView" TargetMode="Externa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B16EC87-9B0D-CD4B-997D-0A66FE90B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5400" dirty="0"/>
              <a:t>Hive</a:t>
            </a:r>
            <a:r>
              <a:rPr kumimoji="1" lang="zh-CN" altLang="en-US" sz="5400" dirty="0"/>
              <a:t>函数重要应用案例</a:t>
            </a:r>
          </a:p>
        </p:txBody>
      </p:sp>
    </p:spTree>
    <p:extLst>
      <p:ext uri="{BB962C8B-B14F-4D97-AF65-F5344CB8AC3E}">
        <p14:creationId xmlns:p14="http://schemas.microsoft.com/office/powerpoint/2010/main" val="383397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问题与需求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特殊数据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10880" y="1635973"/>
            <a:ext cx="83371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情况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二：数据的字段中包含了分隔符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1428188" y="2153229"/>
            <a:ext cx="8791575" cy="355168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326775" y="5883618"/>
            <a:ext cx="90722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上图中每列的分隔符为空格，但是数据中包含了分割符，</a:t>
            </a:r>
            <a:r>
              <a:rPr lang="zh-CN" altLang="zh-CN" sz="1600" dirty="0">
                <a:solidFill>
                  <a:srgbClr val="FF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时间字段中也有空格</a:t>
            </a:r>
            <a:endParaRPr lang="zh-CN" altLang="en-US" sz="1600" dirty="0">
              <a:solidFill>
                <a:srgbClr val="FF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133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JSON</a:t>
            </a:r>
            <a:r>
              <a:rPr lang="zh-CN" altLang="en-US" dirty="0"/>
              <a:t>函数：</a:t>
            </a:r>
            <a:r>
              <a:rPr lang="en-US" altLang="zh-CN" dirty="0" err="1"/>
              <a:t>get_json_object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/>
              <a:t>g</a:t>
            </a:r>
            <a:r>
              <a:rPr lang="en-US" altLang="zh-CN" dirty="0" err="1" smtClean="0"/>
              <a:t>et_json_object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/>
          <p:nvPr/>
        </p:nvPicPr>
        <p:blipFill rotWithShape="1">
          <a:blip r:embed="rId2"/>
          <a:srcRect b="28563"/>
          <a:stretch/>
        </p:blipFill>
        <p:spPr>
          <a:xfrm>
            <a:off x="6085679" y="2061113"/>
            <a:ext cx="5716814" cy="3236258"/>
          </a:xfrm>
          <a:prstGeom prst="rect">
            <a:avLst/>
          </a:prstGeom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481277" y="2709746"/>
            <a:ext cx="5137204" cy="1938992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--get_json_object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创建表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tb_json_test1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json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加载数据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local inpath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'/root/hivedata/device.json'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tb_json_test1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tb_json_test1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61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3069507" cy="421957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dirty="0" smtClean="0"/>
              <a:t>查询数据</a:t>
            </a:r>
            <a:endParaRPr lang="en-US" altLang="zh-CN" dirty="0" smtClean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JSON</a:t>
            </a:r>
            <a:r>
              <a:rPr lang="zh-CN" altLang="en-US" dirty="0"/>
              <a:t>函数：</a:t>
            </a:r>
            <a:r>
              <a:rPr lang="en-US" altLang="zh-CN" dirty="0" err="1"/>
              <a:t>get_json_object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/>
              <a:t>g</a:t>
            </a:r>
            <a:r>
              <a:rPr lang="en-US" altLang="zh-CN" dirty="0" err="1" smtClean="0"/>
              <a:t>et_json_object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04047" y="3046865"/>
            <a:ext cx="184731" cy="7397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1004047" y="2342927"/>
            <a:ext cx="2776341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select </a:t>
            </a:r>
            <a:r>
              <a:rPr kumimoji="0" lang="zh-CN" altLang="zh-CN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* 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from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tb_json_test1;</a:t>
            </a:r>
            <a:endParaRPr kumimoji="0" lang="zh-CN" altLang="zh-CN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图片 11"/>
          <p:cNvPicPr/>
          <p:nvPr/>
        </p:nvPicPr>
        <p:blipFill>
          <a:blip r:embed="rId2"/>
          <a:stretch>
            <a:fillRect/>
          </a:stretch>
        </p:blipFill>
        <p:spPr>
          <a:xfrm>
            <a:off x="1096411" y="2998924"/>
            <a:ext cx="7086535" cy="347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3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9926017" cy="421957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dirty="0"/>
              <a:t>处理</a:t>
            </a:r>
            <a:r>
              <a:rPr lang="zh-CN" altLang="en-US" dirty="0" smtClean="0"/>
              <a:t>数据：获取设备名称、设备类型、信号强度、时间</a:t>
            </a:r>
            <a:endParaRPr lang="en-US" altLang="zh-CN" dirty="0" smtClean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JSON</a:t>
            </a:r>
            <a:r>
              <a:rPr lang="zh-CN" altLang="en-US" dirty="0"/>
              <a:t>函数：</a:t>
            </a:r>
            <a:r>
              <a:rPr lang="en-US" altLang="zh-CN" dirty="0" err="1"/>
              <a:t>get_json_object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/>
              <a:t>g</a:t>
            </a:r>
            <a:r>
              <a:rPr lang="en-US" altLang="zh-CN" dirty="0" err="1" smtClean="0"/>
              <a:t>et_json_object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04047" y="3046865"/>
            <a:ext cx="184731" cy="7397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图片 13"/>
          <p:cNvPicPr/>
          <p:nvPr/>
        </p:nvPicPr>
        <p:blipFill>
          <a:blip r:embed="rId2"/>
          <a:stretch>
            <a:fillRect/>
          </a:stretch>
        </p:blipFill>
        <p:spPr>
          <a:xfrm>
            <a:off x="6443863" y="2293357"/>
            <a:ext cx="5396684" cy="341697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536685" y="3032350"/>
            <a:ext cx="5137204" cy="1938992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获取设备名称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get_json_object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json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"$.device"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device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获取设备类型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get_json_object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json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"$.deviceType"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deviceType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获取设备信号强度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get_json_object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json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"$.signal"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signal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获取时间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get_json_object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json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"$.time"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stime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tb_json_test1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69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应用场景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处理方式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JSON</a:t>
            </a:r>
            <a:r>
              <a:rPr lang="zh-CN" altLang="en-US" dirty="0">
                <a:solidFill>
                  <a:schemeClr val="tx1"/>
                </a:solidFill>
              </a:rPr>
              <a:t>函数：</a:t>
            </a:r>
            <a:r>
              <a:rPr lang="en-US" altLang="zh-CN" dirty="0" err="1" smtClean="0">
                <a:solidFill>
                  <a:schemeClr val="tx1"/>
                </a:solidFill>
              </a:rPr>
              <a:t>get_json_object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JSON</a:t>
            </a:r>
            <a:r>
              <a:rPr lang="zh-CN" altLang="en-US" dirty="0">
                <a:solidFill>
                  <a:srgbClr val="FF0000"/>
                </a:solidFill>
              </a:rPr>
              <a:t>函数：</a:t>
            </a:r>
            <a:r>
              <a:rPr lang="en-US" altLang="zh-CN" dirty="0" err="1" smtClean="0">
                <a:solidFill>
                  <a:srgbClr val="FF0000"/>
                </a:solidFill>
              </a:rPr>
              <a:t>json_tuple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JSONSerde</a:t>
            </a:r>
          </a:p>
          <a:p>
            <a:r>
              <a:rPr lang="zh-CN" altLang="en-US" dirty="0" smtClean="0">
                <a:solidFill>
                  <a:schemeClr val="tx1"/>
                </a:solidFill>
              </a:rPr>
              <a:t>总结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81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10749598" cy="505050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dirty="0" smtClean="0"/>
              <a:t>功能</a:t>
            </a:r>
            <a:endParaRPr lang="en-US" altLang="zh-CN" dirty="0"/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en-US" dirty="0"/>
              <a:t>用于实现</a:t>
            </a:r>
            <a:r>
              <a:rPr lang="en-US" altLang="zh-CN" dirty="0"/>
              <a:t>JSON</a:t>
            </a:r>
            <a:r>
              <a:rPr lang="zh-CN" altLang="en-US" dirty="0"/>
              <a:t>字符串的解析，可以通过指定多个参数来解析</a:t>
            </a:r>
            <a:r>
              <a:rPr lang="en-US" altLang="zh-CN" dirty="0"/>
              <a:t>JSON</a:t>
            </a:r>
            <a:r>
              <a:rPr lang="zh-CN" altLang="en-US" dirty="0"/>
              <a:t>返回多列的</a:t>
            </a:r>
            <a:r>
              <a:rPr lang="zh-CN" altLang="en-US" dirty="0" smtClean="0"/>
              <a:t>值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 smtClean="0"/>
              <a:t>语法</a:t>
            </a:r>
            <a:endParaRPr lang="en-US" altLang="zh-CN" dirty="0" smtClean="0"/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CN" b="1" dirty="0" err="1"/>
              <a:t>json_tuple</a:t>
            </a:r>
            <a:r>
              <a:rPr lang="en-US" altLang="zh-CN" b="1" dirty="0"/>
              <a:t>(</a:t>
            </a:r>
            <a:r>
              <a:rPr lang="en-US" altLang="zh-CN" b="1" dirty="0" err="1"/>
              <a:t>jsonStr</a:t>
            </a:r>
            <a:r>
              <a:rPr lang="en-US" altLang="zh-CN" b="1" dirty="0"/>
              <a:t>, p1, p2, ..., </a:t>
            </a:r>
            <a:r>
              <a:rPr lang="en-US" altLang="zh-CN" b="1" dirty="0" err="1"/>
              <a:t>pn</a:t>
            </a:r>
            <a:r>
              <a:rPr lang="en-US" altLang="zh-CN" b="1" dirty="0"/>
              <a:t>) </a:t>
            </a:r>
            <a:r>
              <a:rPr lang="en-US" altLang="zh-CN" b="1" dirty="0" smtClean="0"/>
              <a:t>  </a:t>
            </a:r>
            <a:r>
              <a:rPr lang="en-US" altLang="zh-CN" dirty="0" smtClean="0"/>
              <a:t>like </a:t>
            </a:r>
            <a:r>
              <a:rPr lang="en-US" altLang="zh-CN" dirty="0" err="1"/>
              <a:t>get_json_object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FF0000"/>
                </a:solidFill>
              </a:rPr>
              <a:t>but </a:t>
            </a:r>
            <a:r>
              <a:rPr lang="en-US" altLang="zh-CN" b="1" dirty="0">
                <a:solidFill>
                  <a:srgbClr val="FF0000"/>
                </a:solidFill>
              </a:rPr>
              <a:t>it takes multiple names and return a tuple</a:t>
            </a:r>
          </a:p>
          <a:p>
            <a:pPr>
              <a:lnSpc>
                <a:spcPct val="200000"/>
              </a:lnSpc>
            </a:pPr>
            <a:r>
              <a:rPr lang="zh-CN" altLang="en-US" dirty="0" smtClean="0"/>
              <a:t>参数</a:t>
            </a:r>
            <a:endParaRPr lang="en-US" altLang="zh-CN" dirty="0" smtClean="0"/>
          </a:p>
          <a:p>
            <a:pPr lvl="1">
              <a:lnSpc>
                <a:spcPct val="100000"/>
              </a:lnSpc>
            </a:pPr>
            <a:r>
              <a:rPr lang="zh-CN" altLang="zh-CN" dirty="0"/>
              <a:t>第一个参数：指定要解析的</a:t>
            </a:r>
            <a:r>
              <a:rPr lang="en-US" altLang="zh-CN" dirty="0"/>
              <a:t>JSON</a:t>
            </a:r>
            <a:r>
              <a:rPr lang="zh-CN" altLang="zh-CN" dirty="0"/>
              <a:t>字符串</a:t>
            </a:r>
          </a:p>
          <a:p>
            <a:pPr lvl="1">
              <a:lnSpc>
                <a:spcPct val="100000"/>
              </a:lnSpc>
            </a:pPr>
            <a:r>
              <a:rPr lang="zh-CN" altLang="zh-CN" dirty="0"/>
              <a:t>第二个参数：指定要返回的第</a:t>
            </a:r>
            <a:r>
              <a:rPr lang="en-US" altLang="zh-CN" dirty="0"/>
              <a:t>1</a:t>
            </a:r>
            <a:r>
              <a:rPr lang="zh-CN" altLang="zh-CN" dirty="0"/>
              <a:t>个字段</a:t>
            </a:r>
          </a:p>
          <a:p>
            <a:pPr lvl="1">
              <a:lnSpc>
                <a:spcPct val="100000"/>
              </a:lnSpc>
            </a:pPr>
            <a:r>
              <a:rPr lang="zh-CN" altLang="zh-CN" dirty="0"/>
              <a:t>……</a:t>
            </a:r>
          </a:p>
          <a:p>
            <a:pPr lvl="1">
              <a:lnSpc>
                <a:spcPct val="100000"/>
              </a:lnSpc>
            </a:pPr>
            <a:r>
              <a:rPr lang="zh-CN" altLang="zh-CN" dirty="0"/>
              <a:t>第</a:t>
            </a:r>
            <a:r>
              <a:rPr lang="en-US" altLang="zh-CN" dirty="0"/>
              <a:t>N+1</a:t>
            </a:r>
            <a:r>
              <a:rPr lang="zh-CN" altLang="zh-CN" dirty="0"/>
              <a:t>个参数：指定要返回的第</a:t>
            </a:r>
            <a:r>
              <a:rPr lang="en-US" altLang="zh-CN" dirty="0"/>
              <a:t>N</a:t>
            </a:r>
            <a:r>
              <a:rPr lang="zh-CN" altLang="zh-CN" dirty="0"/>
              <a:t>个字段</a:t>
            </a:r>
          </a:p>
          <a:p>
            <a:pPr>
              <a:lnSpc>
                <a:spcPct val="200000"/>
              </a:lnSpc>
            </a:pPr>
            <a:r>
              <a:rPr lang="zh-CN" altLang="en-US" dirty="0" smtClean="0"/>
              <a:t>特点</a:t>
            </a:r>
            <a:endParaRPr lang="en-US" altLang="zh-CN" dirty="0" smtClean="0"/>
          </a:p>
          <a:p>
            <a:pPr lvl="1"/>
            <a:r>
              <a:rPr lang="zh-CN" altLang="zh-CN" dirty="0"/>
              <a:t>功能类似于</a:t>
            </a:r>
            <a:r>
              <a:rPr lang="en-US" altLang="zh-CN" dirty="0"/>
              <a:t>get_json_object</a:t>
            </a:r>
            <a:r>
              <a:rPr lang="zh-CN" altLang="zh-CN" dirty="0"/>
              <a:t>，但是可以调用一次返回多列的</a:t>
            </a:r>
            <a:r>
              <a:rPr lang="zh-CN" altLang="zh-CN" dirty="0" smtClean="0"/>
              <a:t>值</a:t>
            </a:r>
            <a:r>
              <a:rPr lang="zh-CN" altLang="en-US" dirty="0"/>
              <a:t>，</a:t>
            </a:r>
            <a:r>
              <a:rPr lang="zh-CN" altLang="zh-CN" dirty="0" smtClean="0"/>
              <a:t>属于</a:t>
            </a:r>
            <a:r>
              <a:rPr lang="en-US" altLang="zh-CN" dirty="0">
                <a:solidFill>
                  <a:srgbClr val="92D050"/>
                </a:solidFill>
              </a:rPr>
              <a:t>UDTF</a:t>
            </a:r>
            <a:r>
              <a:rPr lang="zh-CN" altLang="zh-CN" dirty="0">
                <a:solidFill>
                  <a:srgbClr val="92D050"/>
                </a:solidFill>
              </a:rPr>
              <a:t>类型</a:t>
            </a:r>
            <a:r>
              <a:rPr lang="zh-CN" altLang="zh-CN" dirty="0" smtClean="0">
                <a:solidFill>
                  <a:srgbClr val="92D050"/>
                </a:solidFill>
              </a:rPr>
              <a:t>函数</a:t>
            </a:r>
            <a:r>
              <a:rPr lang="zh-CN" altLang="en-US" dirty="0" smtClean="0">
                <a:solidFill>
                  <a:srgbClr val="92D050"/>
                </a:solidFill>
              </a:rPr>
              <a:t>，</a:t>
            </a:r>
            <a:r>
              <a:rPr lang="zh-CN" altLang="zh-CN" dirty="0">
                <a:solidFill>
                  <a:srgbClr val="92D050"/>
                </a:solidFill>
              </a:rPr>
              <a:t>一般搭配</a:t>
            </a:r>
            <a:r>
              <a:rPr lang="en-US" altLang="zh-CN" dirty="0">
                <a:solidFill>
                  <a:srgbClr val="92D050"/>
                </a:solidFill>
              </a:rPr>
              <a:t>lateral view</a:t>
            </a:r>
            <a:r>
              <a:rPr lang="zh-CN" altLang="zh-CN" dirty="0" smtClean="0">
                <a:solidFill>
                  <a:srgbClr val="92D050"/>
                </a:solidFill>
              </a:rPr>
              <a:t>使用</a:t>
            </a:r>
            <a:endParaRPr lang="zh-CN" altLang="zh-CN" dirty="0">
              <a:solidFill>
                <a:srgbClr val="92D050"/>
              </a:solidFill>
            </a:endParaRPr>
          </a:p>
          <a:p>
            <a:pPr lvl="1"/>
            <a:r>
              <a:rPr lang="zh-CN" altLang="zh-CN" dirty="0"/>
              <a:t>返回的每一列都是字符串类型</a:t>
            </a:r>
          </a:p>
          <a:p>
            <a:pPr marL="0" indent="0">
              <a:lnSpc>
                <a:spcPct val="200000"/>
              </a:lnSpc>
              <a:buNone/>
            </a:pP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JSON</a:t>
            </a:r>
            <a:r>
              <a:rPr lang="zh-CN" altLang="en-US" dirty="0"/>
              <a:t>函数：</a:t>
            </a:r>
            <a:r>
              <a:rPr lang="en-US" altLang="zh-CN" dirty="0" err="1"/>
              <a:t>json_tuple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/>
              <a:t>j</a:t>
            </a:r>
            <a:r>
              <a:rPr lang="en-US" altLang="zh-CN" dirty="0" err="1" smtClean="0"/>
              <a:t>son_tuple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03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9926017" cy="421957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dirty="0"/>
              <a:t>处理</a:t>
            </a:r>
            <a:r>
              <a:rPr lang="zh-CN" altLang="en-US" dirty="0" smtClean="0"/>
              <a:t>数据：获取设备名称、设备类型、信号强度、时间</a:t>
            </a:r>
            <a:endParaRPr lang="en-US" altLang="zh-CN" dirty="0" smtClean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JSON</a:t>
            </a:r>
            <a:r>
              <a:rPr lang="zh-CN" altLang="en-US" dirty="0"/>
              <a:t>函数：</a:t>
            </a:r>
            <a:r>
              <a:rPr lang="en-US" altLang="zh-CN" dirty="0" err="1"/>
              <a:t>json_tuple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/>
              <a:t>json_tuple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04047" y="3046865"/>
            <a:ext cx="184731" cy="7397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图片 10"/>
          <p:cNvPicPr/>
          <p:nvPr/>
        </p:nvPicPr>
        <p:blipFill>
          <a:blip r:embed="rId2"/>
          <a:stretch>
            <a:fillRect/>
          </a:stretch>
        </p:blipFill>
        <p:spPr>
          <a:xfrm>
            <a:off x="6921761" y="2158420"/>
            <a:ext cx="5117839" cy="3561062"/>
          </a:xfrm>
          <a:prstGeom prst="rect">
            <a:avLst/>
          </a:prstGeom>
        </p:spPr>
      </p:pic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607805" y="2818990"/>
            <a:ext cx="5137204" cy="2677656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--json_tuple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单独使用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解析所有字段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json_tuple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json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"device"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"deviceType"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"signal"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"time"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device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deviceType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signal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stime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tb_json_test1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搭配侧视图使用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json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device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deviceType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signal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stime</a:t>
            </a:r>
            <a:b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tb_json_test1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        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lateral view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json_tuple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json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"device"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"deviceType"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"signal"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"time"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b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        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device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deviceType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signal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stime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06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应用场景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处理方式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JSON</a:t>
            </a:r>
            <a:r>
              <a:rPr lang="zh-CN" altLang="en-US" dirty="0">
                <a:solidFill>
                  <a:schemeClr val="tx1"/>
                </a:solidFill>
              </a:rPr>
              <a:t>函数：</a:t>
            </a:r>
            <a:r>
              <a:rPr lang="en-US" altLang="zh-CN" dirty="0" err="1" smtClean="0">
                <a:solidFill>
                  <a:schemeClr val="tx1"/>
                </a:solidFill>
              </a:rPr>
              <a:t>get_json_object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JSON</a:t>
            </a:r>
            <a:r>
              <a:rPr lang="zh-CN" altLang="en-US" dirty="0">
                <a:solidFill>
                  <a:schemeClr val="tx1"/>
                </a:solidFill>
              </a:rPr>
              <a:t>函数：</a:t>
            </a:r>
            <a:r>
              <a:rPr lang="en-US" altLang="zh-CN" dirty="0" err="1" smtClean="0">
                <a:solidFill>
                  <a:schemeClr val="tx1"/>
                </a:solidFill>
              </a:rPr>
              <a:t>json_tuple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JSONSerde</a:t>
            </a:r>
          </a:p>
          <a:p>
            <a:r>
              <a:rPr lang="zh-CN" altLang="en-US" dirty="0" smtClean="0">
                <a:solidFill>
                  <a:schemeClr val="tx1"/>
                </a:solidFill>
              </a:rPr>
              <a:t>总结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03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JSONSerde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功能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13011" y="1457271"/>
            <a:ext cx="9744636" cy="1629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>
              <a:lnSpc>
                <a:spcPct val="150000"/>
              </a:lnSpc>
              <a:spcBef>
                <a:spcPts val="360"/>
              </a:spcBef>
              <a:spcAft>
                <a:spcPts val="360"/>
              </a:spcAft>
            </a:pPr>
            <a:r>
              <a:rPr lang="en-US" altLang="zh-CN" sz="1600" dirty="0" smtClean="0"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   </a:t>
            </a:r>
            <a:r>
              <a:rPr lang="zh-CN" altLang="zh-CN" sz="1600" dirty="0" smtClean="0"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上述</a:t>
            </a:r>
            <a:r>
              <a:rPr lang="zh-CN" altLang="zh-CN" sz="1600" dirty="0"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解析</a:t>
            </a:r>
            <a:r>
              <a:rPr lang="en-US" altLang="zh-CN" sz="1600" dirty="0"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JSON</a:t>
            </a:r>
            <a:r>
              <a:rPr lang="zh-CN" altLang="zh-CN" sz="1600" dirty="0"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的过程中是将数据作为一个</a:t>
            </a:r>
            <a:r>
              <a:rPr lang="en-US" altLang="zh-CN" sz="1600" dirty="0"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JSON</a:t>
            </a:r>
            <a:r>
              <a:rPr lang="zh-CN" altLang="zh-CN" sz="1600" dirty="0"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字符串加载到表中，再通过</a:t>
            </a:r>
            <a:r>
              <a:rPr lang="en-US" altLang="zh-CN" sz="1600" dirty="0"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JSON</a:t>
            </a:r>
            <a:r>
              <a:rPr lang="zh-CN" altLang="zh-CN" sz="1600" dirty="0"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解析函数对</a:t>
            </a:r>
            <a:r>
              <a:rPr lang="en-US" altLang="zh-CN" sz="1600" dirty="0"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JSON</a:t>
            </a:r>
            <a:r>
              <a:rPr lang="zh-CN" altLang="zh-CN" sz="1600" dirty="0"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字符串进行解析，灵活性比较高，但是对于如果</a:t>
            </a:r>
            <a:r>
              <a:rPr lang="zh-CN" altLang="zh-CN" sz="1600" dirty="0">
                <a:solidFill>
                  <a:srgbClr val="FF0000"/>
                </a:solidFill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整个文件就是一个</a:t>
            </a:r>
            <a:r>
              <a:rPr lang="en-US" altLang="zh-CN" sz="1600" dirty="0">
                <a:solidFill>
                  <a:srgbClr val="FF0000"/>
                </a:solidFill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JSON</a:t>
            </a:r>
            <a:r>
              <a:rPr lang="zh-CN" altLang="zh-CN" sz="1600" dirty="0">
                <a:solidFill>
                  <a:srgbClr val="FF0000"/>
                </a:solidFill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文件</a:t>
            </a:r>
            <a:r>
              <a:rPr lang="zh-CN" altLang="zh-CN" sz="1600" dirty="0"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，在使用起来就相对比较麻烦</a:t>
            </a:r>
            <a:r>
              <a:rPr lang="zh-CN" altLang="zh-CN" sz="1600" dirty="0" smtClean="0"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。</a:t>
            </a:r>
            <a:r>
              <a:rPr lang="en-US" altLang="zh-CN" sz="1600" dirty="0" smtClean="0"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       </a:t>
            </a:r>
          </a:p>
          <a:p>
            <a:pPr indent="266700">
              <a:lnSpc>
                <a:spcPct val="150000"/>
              </a:lnSpc>
              <a:spcBef>
                <a:spcPts val="360"/>
              </a:spcBef>
              <a:spcAft>
                <a:spcPts val="360"/>
              </a:spcAft>
            </a:pPr>
            <a:r>
              <a:rPr lang="en-US" altLang="zh-CN" sz="1600" dirty="0"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 </a:t>
            </a:r>
            <a:r>
              <a:rPr lang="en-US" altLang="zh-CN" sz="1600" dirty="0" smtClean="0"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   Hive</a:t>
            </a:r>
            <a:r>
              <a:rPr lang="zh-CN" altLang="zh-CN" sz="1600" dirty="0"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中为了简化对于</a:t>
            </a:r>
            <a:r>
              <a:rPr lang="en-US" altLang="zh-CN" sz="1600" dirty="0"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JSON</a:t>
            </a:r>
            <a:r>
              <a:rPr lang="zh-CN" altLang="zh-CN" sz="1600" dirty="0"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文件的处理，内置了一种</a:t>
            </a:r>
            <a:r>
              <a:rPr lang="zh-CN" altLang="zh-CN" sz="1600" dirty="0">
                <a:solidFill>
                  <a:srgbClr val="FF0000"/>
                </a:solidFill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专门用于解析</a:t>
            </a:r>
            <a:r>
              <a:rPr lang="en-US" altLang="zh-CN" sz="1600" dirty="0">
                <a:solidFill>
                  <a:srgbClr val="FF0000"/>
                </a:solidFill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JSON</a:t>
            </a:r>
            <a:r>
              <a:rPr lang="zh-CN" altLang="zh-CN" sz="1600" dirty="0">
                <a:solidFill>
                  <a:srgbClr val="FF0000"/>
                </a:solidFill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文件的</a:t>
            </a:r>
            <a:r>
              <a:rPr lang="en-US" altLang="zh-CN" sz="1600" dirty="0" err="1">
                <a:solidFill>
                  <a:srgbClr val="FF0000"/>
                </a:solidFill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Serde</a:t>
            </a:r>
            <a:r>
              <a:rPr lang="zh-CN" altLang="zh-CN" sz="1600" dirty="0">
                <a:solidFill>
                  <a:srgbClr val="FF0000"/>
                </a:solidFill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解析器，</a:t>
            </a:r>
            <a:r>
              <a:rPr lang="zh-CN" altLang="zh-CN" sz="1600" b="1" dirty="0">
                <a:solidFill>
                  <a:srgbClr val="FF0000"/>
                </a:solidFill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在创建表时，只要指定使用</a:t>
            </a:r>
            <a:r>
              <a:rPr lang="en-US" altLang="zh-CN" sz="1600" b="1" dirty="0">
                <a:solidFill>
                  <a:srgbClr val="FF0000"/>
                </a:solidFill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JSONSerde</a:t>
            </a:r>
            <a:r>
              <a:rPr lang="zh-CN" altLang="zh-CN" sz="1600" b="1" dirty="0">
                <a:solidFill>
                  <a:srgbClr val="FF0000"/>
                </a:solidFill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解析表的文件，就会自动将</a:t>
            </a:r>
            <a:r>
              <a:rPr lang="en-US" altLang="zh-CN" sz="1600" b="1" dirty="0">
                <a:solidFill>
                  <a:srgbClr val="FF0000"/>
                </a:solidFill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JSON</a:t>
            </a:r>
            <a:r>
              <a:rPr lang="zh-CN" altLang="zh-CN" sz="1600" b="1" dirty="0">
                <a:solidFill>
                  <a:srgbClr val="FF0000"/>
                </a:solidFill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文件中的每一列进行解析</a:t>
            </a:r>
            <a:r>
              <a:rPr lang="zh-CN" altLang="zh-CN" sz="1600" dirty="0">
                <a:solidFill>
                  <a:srgbClr val="FF0000"/>
                </a:solidFill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。</a:t>
            </a:r>
            <a:endParaRPr lang="zh-CN" altLang="zh-CN" sz="1600" dirty="0">
              <a:solidFill>
                <a:srgbClr val="FF0000"/>
              </a:solidFill>
              <a:effectLst/>
              <a:latin typeface="微软雅黑 Light" panose="020B0502040204020203" pitchFamily="34" charset="-122"/>
              <a:ea typeface="Alibaba PuHuiTi B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576" y="3334498"/>
            <a:ext cx="7834872" cy="291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1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JSONSerde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建表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04047" y="3046865"/>
            <a:ext cx="184731" cy="7397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3517077" y="2632457"/>
            <a:ext cx="5137204" cy="2308324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--JsonSerDe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创建表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tb_json_test2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device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deviceType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signal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double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`time`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SERDE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'org.apache.hive.hcatalog.data.JsonSerDe'</a:t>
            </a:r>
            <a:b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STORED AS TEXTFILE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local inpath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'/root/hivedata/device.json'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tb_json_test2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44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JSONSerde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查询数据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04047" y="3046865"/>
            <a:ext cx="184731" cy="7397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1004047" y="1904644"/>
            <a:ext cx="10046634" cy="340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24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zh-CN" dirty="0"/>
              <a:t>情况一：每一行数据的分隔符是多字节分隔符，例如：”</a:t>
            </a:r>
            <a:r>
              <a:rPr lang="en-US" altLang="zh-CN" dirty="0"/>
              <a:t>||</a:t>
            </a:r>
            <a:r>
              <a:rPr lang="zh-CN" altLang="zh-CN" dirty="0"/>
              <a:t>”、“</a:t>
            </a:r>
            <a:r>
              <a:rPr lang="en-US" altLang="zh-CN" dirty="0"/>
              <a:t>--</a:t>
            </a:r>
            <a:r>
              <a:rPr lang="zh-CN" altLang="zh-CN" dirty="0"/>
              <a:t>”等</a:t>
            </a:r>
            <a:r>
              <a:rPr lang="zh-CN" altLang="en-US" dirty="0" smtClean="0"/>
              <a:t>，尝试直接</a:t>
            </a:r>
            <a:r>
              <a:rPr lang="zh-CN" altLang="en-US" dirty="0"/>
              <a:t>使用</a:t>
            </a:r>
            <a:r>
              <a:rPr lang="en-US" altLang="zh-CN" dirty="0"/>
              <a:t>LazysimpleSerDe</a:t>
            </a:r>
            <a:r>
              <a:rPr lang="zh-CN" altLang="en-US" dirty="0" smtClean="0"/>
              <a:t>处理。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问题与需求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问题：数据加载不匹配</a:t>
            </a:r>
            <a:endParaRPr lang="zh-CN" alt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2472637" y="2166485"/>
            <a:ext cx="7226083" cy="2308324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针对双字节分隔符 采用默认的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SerDe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来处理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singer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country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province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gender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works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 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'||'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加载数据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local inpath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'/root/hivedata/test01.txt'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singer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832" y="4609652"/>
            <a:ext cx="6069691" cy="206580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5296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应用场景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处理方式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JSON</a:t>
            </a:r>
            <a:r>
              <a:rPr lang="zh-CN" altLang="en-US" dirty="0">
                <a:solidFill>
                  <a:schemeClr val="tx1"/>
                </a:solidFill>
              </a:rPr>
              <a:t>函数：</a:t>
            </a:r>
            <a:r>
              <a:rPr lang="en-US" altLang="zh-CN" dirty="0" err="1" smtClean="0">
                <a:solidFill>
                  <a:schemeClr val="tx1"/>
                </a:solidFill>
              </a:rPr>
              <a:t>get_json_object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JSON</a:t>
            </a:r>
            <a:r>
              <a:rPr lang="zh-CN" altLang="en-US" dirty="0">
                <a:solidFill>
                  <a:schemeClr val="tx1"/>
                </a:solidFill>
              </a:rPr>
              <a:t>函数：</a:t>
            </a:r>
            <a:r>
              <a:rPr lang="en-US" altLang="zh-CN" dirty="0" err="1" smtClean="0">
                <a:solidFill>
                  <a:schemeClr val="tx1"/>
                </a:solidFill>
              </a:rPr>
              <a:t>json_tuple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JSONSerde</a:t>
            </a:r>
          </a:p>
          <a:p>
            <a:r>
              <a:rPr lang="zh-CN" altLang="en-US" dirty="0" smtClean="0">
                <a:solidFill>
                  <a:srgbClr val="FF0000"/>
                </a:solidFill>
              </a:rPr>
              <a:t>总结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17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JSON</a:t>
            </a:r>
            <a:r>
              <a:rPr lang="zh-CN" altLang="en-US" dirty="0"/>
              <a:t>数据处理</a:t>
            </a:r>
            <a:endParaRPr lang="en-US" altLang="zh-CN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04047" y="3046865"/>
            <a:ext cx="184731" cy="7397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   不论</a:t>
            </a:r>
            <a:r>
              <a:rPr lang="zh-CN" altLang="en-US" dirty="0"/>
              <a:t>是</a:t>
            </a:r>
            <a:r>
              <a:rPr lang="en-US" altLang="zh-CN" dirty="0"/>
              <a:t>Hive</a:t>
            </a:r>
            <a:r>
              <a:rPr lang="zh-CN" altLang="en-US" dirty="0"/>
              <a:t>中的</a:t>
            </a:r>
            <a:r>
              <a:rPr lang="en-US" altLang="zh-CN" dirty="0"/>
              <a:t>JSON</a:t>
            </a:r>
            <a:r>
              <a:rPr lang="zh-CN" altLang="en-US" dirty="0"/>
              <a:t>函数还是自带的</a:t>
            </a:r>
            <a:r>
              <a:rPr lang="en-US" altLang="zh-CN" dirty="0"/>
              <a:t>JSONSerde</a:t>
            </a:r>
            <a:r>
              <a:rPr lang="zh-CN" altLang="en-US" dirty="0"/>
              <a:t>，都可以实现对于</a:t>
            </a:r>
            <a:r>
              <a:rPr lang="en-US" altLang="zh-CN" dirty="0"/>
              <a:t>JSON</a:t>
            </a:r>
            <a:r>
              <a:rPr lang="zh-CN" altLang="en-US" dirty="0"/>
              <a:t>数据的解析，工作中一般根据数据格式以及对应的需求来实现解析。</a:t>
            </a:r>
            <a:r>
              <a:rPr lang="zh-CN" altLang="en-US" dirty="0">
                <a:solidFill>
                  <a:srgbClr val="FF0000"/>
                </a:solidFill>
              </a:rPr>
              <a:t>如果数据中每一行只有个别字段是</a:t>
            </a:r>
            <a:r>
              <a:rPr lang="en-US" altLang="zh-CN" dirty="0">
                <a:solidFill>
                  <a:srgbClr val="FF0000"/>
                </a:solidFill>
              </a:rPr>
              <a:t>JSON</a:t>
            </a:r>
            <a:r>
              <a:rPr lang="zh-CN" altLang="en-US" dirty="0">
                <a:solidFill>
                  <a:srgbClr val="FF0000"/>
                </a:solidFill>
              </a:rPr>
              <a:t>格式字符串，就可以使用</a:t>
            </a:r>
            <a:r>
              <a:rPr lang="en-US" altLang="zh-CN" dirty="0">
                <a:solidFill>
                  <a:srgbClr val="FF0000"/>
                </a:solidFill>
              </a:rPr>
              <a:t>JSON</a:t>
            </a:r>
            <a:r>
              <a:rPr lang="zh-CN" altLang="en-US" dirty="0">
                <a:solidFill>
                  <a:srgbClr val="FF0000"/>
                </a:solidFill>
              </a:rPr>
              <a:t>函数来实现处理</a:t>
            </a:r>
            <a:r>
              <a:rPr lang="zh-CN" altLang="en-US" dirty="0"/>
              <a:t>，但是如果数据</a:t>
            </a:r>
            <a:r>
              <a:rPr lang="zh-CN" altLang="en-US" dirty="0">
                <a:solidFill>
                  <a:srgbClr val="FF0000"/>
                </a:solidFill>
              </a:rPr>
              <a:t>加载的文件整体就是</a:t>
            </a:r>
            <a:r>
              <a:rPr lang="en-US" altLang="zh-CN" dirty="0">
                <a:solidFill>
                  <a:srgbClr val="FF0000"/>
                </a:solidFill>
              </a:rPr>
              <a:t>JSON</a:t>
            </a:r>
            <a:r>
              <a:rPr lang="zh-CN" altLang="en-US" dirty="0">
                <a:solidFill>
                  <a:srgbClr val="FF0000"/>
                </a:solidFill>
              </a:rPr>
              <a:t>文件，每一行数据就是一个</a:t>
            </a:r>
            <a:r>
              <a:rPr lang="en-US" altLang="zh-CN" dirty="0">
                <a:solidFill>
                  <a:srgbClr val="FF0000"/>
                </a:solidFill>
              </a:rPr>
              <a:t>JSON</a:t>
            </a:r>
            <a:r>
              <a:rPr lang="zh-CN" altLang="en-US" dirty="0">
                <a:solidFill>
                  <a:srgbClr val="FF0000"/>
                </a:solidFill>
              </a:rPr>
              <a:t>数据，那么建议直接使用</a:t>
            </a:r>
            <a:r>
              <a:rPr lang="en-US" altLang="zh-CN" dirty="0">
                <a:solidFill>
                  <a:srgbClr val="FF0000"/>
                </a:solidFill>
              </a:rPr>
              <a:t>JSONSerde</a:t>
            </a:r>
            <a:r>
              <a:rPr lang="zh-CN" altLang="en-US" dirty="0">
                <a:solidFill>
                  <a:srgbClr val="FF0000"/>
                </a:solidFill>
              </a:rPr>
              <a:t>来实现处理最为方便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70718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6DC7A42-DEB9-4846-9885-EF1F65B2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窗口</a:t>
            </a:r>
            <a:r>
              <a:rPr lang="zh-CN" altLang="en-US" dirty="0">
                <a:solidFill>
                  <a:schemeClr val="tx1"/>
                </a:solidFill>
              </a:rPr>
              <a:t>函数应用实例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DC0D98B5-82FB-804B-8565-7E31DD4B4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05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55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案例</a:t>
            </a:r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r>
              <a:rPr lang="zh-CN" altLang="en-US" dirty="0" smtClean="0">
                <a:solidFill>
                  <a:srgbClr val="FF0000"/>
                </a:solidFill>
              </a:rPr>
              <a:t>：连续</a:t>
            </a:r>
            <a:r>
              <a:rPr lang="zh-CN" altLang="en-US" dirty="0">
                <a:solidFill>
                  <a:srgbClr val="FF0000"/>
                </a:solidFill>
              </a:rPr>
              <a:t>登陆</a:t>
            </a:r>
            <a:r>
              <a:rPr lang="zh-CN" altLang="en-US" dirty="0" smtClean="0">
                <a:solidFill>
                  <a:srgbClr val="FF0000"/>
                </a:solidFill>
              </a:rPr>
              <a:t>用户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案例</a:t>
            </a:r>
            <a:r>
              <a:rPr lang="en-US" altLang="zh-CN" dirty="0" smtClean="0">
                <a:solidFill>
                  <a:schemeClr val="tx1"/>
                </a:solidFill>
              </a:rPr>
              <a:t>2</a:t>
            </a:r>
            <a:r>
              <a:rPr lang="zh-CN" altLang="en-US" dirty="0" smtClean="0">
                <a:solidFill>
                  <a:schemeClr val="tx1"/>
                </a:solidFill>
              </a:rPr>
              <a:t>：</a:t>
            </a:r>
            <a:r>
              <a:rPr lang="zh-CN" altLang="zh-CN" dirty="0"/>
              <a:t>级联累加</a:t>
            </a:r>
            <a:r>
              <a:rPr lang="zh-CN" altLang="zh-CN" dirty="0" smtClean="0"/>
              <a:t>求和</a:t>
            </a:r>
            <a:endParaRPr lang="en-US" altLang="zh-CN" dirty="0" smtClean="0"/>
          </a:p>
          <a:p>
            <a:r>
              <a:rPr lang="zh-CN" altLang="en-US" dirty="0" smtClean="0"/>
              <a:t>案例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：分组</a:t>
            </a:r>
            <a:r>
              <a:rPr lang="en-US" altLang="zh-CN" dirty="0"/>
              <a:t>TopN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25995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1</a:t>
            </a:r>
            <a:r>
              <a:rPr lang="zh-CN" altLang="en-US" dirty="0"/>
              <a:t>：连续登陆用户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需求：统计连续</a:t>
            </a:r>
            <a:r>
              <a:rPr lang="en-US" altLang="zh-CN" dirty="0" smtClean="0"/>
              <a:t>N</a:t>
            </a:r>
            <a:r>
              <a:rPr lang="zh-CN" altLang="en-US" dirty="0" smtClean="0"/>
              <a:t>次登陆的用户（</a:t>
            </a:r>
            <a:r>
              <a:rPr lang="en-US" altLang="zh-CN" dirty="0" smtClean="0"/>
              <a:t>N&gt;=2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146581" y="1728573"/>
            <a:ext cx="8669774" cy="1768518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当前有一份用户登录数据如下图所示，数据中有两</a:t>
            </a:r>
            <a:r>
              <a:rPr lang="zh-CN" altLang="en-US" dirty="0" smtClean="0"/>
              <a:t>个字段</a:t>
            </a:r>
            <a:r>
              <a:rPr lang="zh-CN" altLang="en-US" dirty="0"/>
              <a:t>，分别是</a:t>
            </a:r>
            <a:r>
              <a:rPr lang="en-US" altLang="zh-CN" b="1" dirty="0" err="1"/>
              <a:t>userId</a:t>
            </a:r>
            <a:r>
              <a:rPr lang="zh-CN" altLang="en-US" dirty="0"/>
              <a:t>和</a:t>
            </a:r>
            <a:r>
              <a:rPr lang="en-US" altLang="zh-CN" b="1" dirty="0" err="1" smtClean="0"/>
              <a:t>loginTime</a:t>
            </a:r>
            <a:endParaRPr lang="en-US" altLang="zh-CN" b="1" dirty="0" smtClean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b="1" dirty="0" err="1"/>
              <a:t>userId</a:t>
            </a:r>
            <a:r>
              <a:rPr lang="zh-CN" altLang="zh-CN" dirty="0"/>
              <a:t>表示唯一的用户</a:t>
            </a:r>
            <a:r>
              <a:rPr lang="en-US" altLang="zh-CN" dirty="0"/>
              <a:t>ID</a:t>
            </a:r>
            <a:r>
              <a:rPr lang="zh-CN" altLang="zh-CN" dirty="0"/>
              <a:t>，唯一标识一个</a:t>
            </a:r>
            <a:r>
              <a:rPr lang="zh-CN" altLang="zh-CN" dirty="0" smtClean="0"/>
              <a:t>用户</a:t>
            </a:r>
            <a:endParaRPr lang="en-US" altLang="zh-CN" dirty="0" smtClean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b="1" dirty="0" err="1" smtClean="0"/>
              <a:t>loginTime</a:t>
            </a:r>
            <a:r>
              <a:rPr lang="zh-CN" altLang="zh-CN" dirty="0"/>
              <a:t>表示用户的登录日期，例如第一条数据就表示</a:t>
            </a:r>
            <a:r>
              <a:rPr lang="en-US" altLang="zh-CN" dirty="0"/>
              <a:t>A</a:t>
            </a:r>
            <a:r>
              <a:rPr lang="zh-CN" altLang="zh-CN" dirty="0"/>
              <a:t>在</a:t>
            </a:r>
            <a:r>
              <a:rPr lang="en-US" altLang="zh-CN" dirty="0"/>
              <a:t>2021</a:t>
            </a:r>
            <a:r>
              <a:rPr lang="zh-CN" altLang="zh-CN" dirty="0"/>
              <a:t>年</a:t>
            </a:r>
            <a:r>
              <a:rPr lang="en-US" altLang="zh-CN" dirty="0"/>
              <a:t>3</a:t>
            </a:r>
            <a:r>
              <a:rPr lang="zh-CN" altLang="zh-CN" dirty="0"/>
              <a:t>月</a:t>
            </a:r>
            <a:r>
              <a:rPr lang="en-US" altLang="zh-CN" dirty="0"/>
              <a:t>22</a:t>
            </a:r>
            <a:r>
              <a:rPr lang="zh-CN" altLang="zh-CN" dirty="0"/>
              <a:t>日登录了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1533367" y="3692315"/>
            <a:ext cx="3563023" cy="259094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503057" y="4339006"/>
            <a:ext cx="2980303" cy="1120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zh-CN" dirty="0">
                <a:ea typeface="Alibaba PuHuiTi B"/>
                <a:cs typeface="Times New Roman" panose="02020603050405020304" pitchFamily="18" charset="0"/>
              </a:rPr>
              <a:t>连续</a:t>
            </a:r>
            <a:r>
              <a:rPr lang="zh-CN" altLang="zh-CN" dirty="0" smtClean="0">
                <a:ea typeface="Alibaba PuHuiTi B"/>
                <a:cs typeface="Times New Roman" panose="02020603050405020304" pitchFamily="18" charset="0"/>
              </a:rPr>
              <a:t>两天登录</a:t>
            </a:r>
            <a:r>
              <a:rPr lang="zh-CN" altLang="zh-CN" dirty="0">
                <a:ea typeface="Alibaba PuHuiTi B"/>
                <a:cs typeface="Times New Roman" panose="02020603050405020304" pitchFamily="18" charset="0"/>
              </a:rPr>
              <a:t>的</a:t>
            </a:r>
            <a:r>
              <a:rPr lang="zh-CN" altLang="zh-CN" dirty="0" smtClean="0">
                <a:ea typeface="Alibaba PuHuiTi B"/>
                <a:cs typeface="Times New Roman" panose="02020603050405020304" pitchFamily="18" charset="0"/>
              </a:rPr>
              <a:t>用户</a:t>
            </a:r>
            <a:r>
              <a:rPr lang="zh-CN" altLang="en-US" dirty="0" smtClean="0">
                <a:ea typeface="Alibaba PuHuiTi B"/>
                <a:cs typeface="Times New Roman" panose="02020603050405020304" pitchFamily="18" charset="0"/>
              </a:rPr>
              <a:t>：</a:t>
            </a:r>
            <a:r>
              <a:rPr lang="en-US" altLang="zh-CN" dirty="0" smtClean="0">
                <a:ea typeface="Alibaba PuHuiTi B"/>
                <a:cs typeface="Times New Roman" panose="02020603050405020304" pitchFamily="18" charset="0"/>
              </a:rPr>
              <a:t>A</a:t>
            </a:r>
            <a:r>
              <a:rPr lang="zh-CN" altLang="en-US" dirty="0" smtClean="0">
                <a:ea typeface="Alibaba PuHuiTi B"/>
                <a:cs typeface="Times New Roman" panose="02020603050405020304" pitchFamily="18" charset="0"/>
              </a:rPr>
              <a:t>、</a:t>
            </a:r>
            <a:r>
              <a:rPr lang="en-US" altLang="zh-CN" dirty="0" smtClean="0">
                <a:ea typeface="Alibaba PuHuiTi B"/>
                <a:cs typeface="Times New Roman" panose="02020603050405020304" pitchFamily="18" charset="0"/>
              </a:rPr>
              <a:t>C</a:t>
            </a:r>
          </a:p>
          <a:p>
            <a:pPr>
              <a:lnSpc>
                <a:spcPct val="200000"/>
              </a:lnSpc>
            </a:pPr>
            <a:r>
              <a:rPr lang="zh-CN" altLang="en-US" dirty="0" smtClean="0">
                <a:ea typeface="Alibaba PuHuiTi B"/>
                <a:cs typeface="Times New Roman" panose="02020603050405020304" pitchFamily="18" charset="0"/>
              </a:rPr>
              <a:t>连续三天登录的用户：</a:t>
            </a:r>
            <a:r>
              <a:rPr lang="en-US" altLang="zh-CN" dirty="0" smtClean="0">
                <a:ea typeface="Alibaba PuHuiTi B"/>
                <a:cs typeface="Times New Roman" panose="02020603050405020304" pitchFamily="18" charset="0"/>
              </a:rPr>
              <a:t>A</a:t>
            </a:r>
            <a:endParaRPr lang="zh-CN" altLang="en-US" dirty="0">
              <a:ea typeface="Alibaba PuHuiTi B"/>
            </a:endParaRPr>
          </a:p>
        </p:txBody>
      </p:sp>
      <p:sp>
        <p:nvSpPr>
          <p:cNvPr id="3" name="右箭头 2"/>
          <p:cNvSpPr/>
          <p:nvPr/>
        </p:nvSpPr>
        <p:spPr>
          <a:xfrm>
            <a:off x="5481468" y="4563035"/>
            <a:ext cx="1564791" cy="896471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17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10749598" cy="4219575"/>
          </a:xfrm>
        </p:spPr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zh-CN" dirty="0" smtClean="0"/>
              <a:t>    </a:t>
            </a:r>
            <a:r>
              <a:rPr lang="zh-CN" altLang="zh-CN" dirty="0" smtClean="0"/>
              <a:t>基于</a:t>
            </a:r>
            <a:r>
              <a:rPr lang="zh-CN" altLang="zh-CN" dirty="0"/>
              <a:t>以上的需求根据数据寻找规律，要想得到连续登陆用户，必须找到两个</a:t>
            </a:r>
            <a:r>
              <a:rPr lang="zh-CN" altLang="zh-CN" dirty="0">
                <a:solidFill>
                  <a:srgbClr val="92D050"/>
                </a:solidFill>
              </a:rPr>
              <a:t>相同用户</a:t>
            </a:r>
            <a:r>
              <a:rPr lang="en-US" altLang="zh-CN" dirty="0">
                <a:solidFill>
                  <a:srgbClr val="92D050"/>
                </a:solidFill>
              </a:rPr>
              <a:t>ID</a:t>
            </a:r>
            <a:r>
              <a:rPr lang="zh-CN" altLang="zh-CN" dirty="0">
                <a:solidFill>
                  <a:srgbClr val="92D050"/>
                </a:solidFill>
              </a:rPr>
              <a:t>的行之间登陆日期之间的关系</a:t>
            </a:r>
            <a:r>
              <a:rPr lang="zh-CN" altLang="zh-CN" dirty="0" smtClean="0"/>
              <a:t>。例如</a:t>
            </a:r>
            <a:r>
              <a:rPr lang="zh-CN" altLang="zh-CN" dirty="0"/>
              <a:t>：统计连续登陆两天的用户，只要用户</a:t>
            </a:r>
            <a:r>
              <a:rPr lang="en-US" altLang="zh-CN" dirty="0"/>
              <a:t>ID</a:t>
            </a:r>
            <a:r>
              <a:rPr lang="zh-CN" altLang="zh-CN" dirty="0"/>
              <a:t>相等，并且登陆日期之间相差</a:t>
            </a:r>
            <a:r>
              <a:rPr lang="en-US" altLang="zh-CN" dirty="0"/>
              <a:t>1</a:t>
            </a:r>
            <a:r>
              <a:rPr lang="zh-CN" altLang="zh-CN" dirty="0"/>
              <a:t>天即可。基于这个规律，我们有两种方案可以实现该需求。</a:t>
            </a:r>
          </a:p>
          <a:p>
            <a:pPr>
              <a:lnSpc>
                <a:spcPct val="200000"/>
              </a:lnSpc>
            </a:pPr>
            <a:r>
              <a:rPr lang="zh-CN" altLang="zh-CN" b="1" dirty="0"/>
              <a:t>方案一</a:t>
            </a:r>
            <a:r>
              <a:rPr lang="zh-CN" altLang="zh-CN" b="1" dirty="0" smtClean="0"/>
              <a:t>：表</a:t>
            </a:r>
            <a:r>
              <a:rPr lang="zh-CN" altLang="zh-CN" b="1" dirty="0"/>
              <a:t>中的数据自连接，构建笛卡尔</a:t>
            </a:r>
            <a:r>
              <a:rPr lang="zh-CN" altLang="zh-CN" b="1" dirty="0" smtClean="0"/>
              <a:t>积</a:t>
            </a:r>
            <a:endParaRPr lang="zh-CN" altLang="zh-CN" dirty="0"/>
          </a:p>
          <a:p>
            <a:pPr>
              <a:lnSpc>
                <a:spcPct val="200000"/>
              </a:lnSpc>
            </a:pPr>
            <a:r>
              <a:rPr lang="zh-CN" altLang="zh-CN" b="1" dirty="0"/>
              <a:t>方案二：使用窗口函数来实现</a:t>
            </a:r>
            <a:endParaRPr lang="zh-CN" altLang="zh-CN" dirty="0"/>
          </a:p>
          <a:p>
            <a:pPr>
              <a:lnSpc>
                <a:spcPct val="200000"/>
              </a:lnSpc>
            </a:pP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1</a:t>
            </a:r>
            <a:r>
              <a:rPr lang="zh-CN" altLang="en-US" dirty="0"/>
              <a:t>：连续登陆用户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实现方案分析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04047" y="3046865"/>
            <a:ext cx="184731" cy="7397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zh-CN" sz="3200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19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建表并加载数据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1</a:t>
            </a:r>
            <a:r>
              <a:rPr lang="zh-CN" altLang="en-US" dirty="0"/>
              <a:t>：连续登陆用户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数据准备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04047" y="3046865"/>
            <a:ext cx="184731" cy="7397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zh-CN" sz="3200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图片 10"/>
          <p:cNvPicPr/>
          <p:nvPr/>
        </p:nvPicPr>
        <p:blipFill rotWithShape="1">
          <a:blip r:embed="rId2"/>
          <a:srcRect r="18233"/>
          <a:stretch/>
        </p:blipFill>
        <p:spPr>
          <a:xfrm>
            <a:off x="7153201" y="2734840"/>
            <a:ext cx="4657400" cy="2042160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1363439" y="2694091"/>
            <a:ext cx="5137204" cy="2123658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--1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、连续登陆用户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建表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tb_login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userid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logintime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 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\t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local inpath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'/root/hivedata/login.log'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tb_login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</a:t>
            </a:r>
            <a:b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tb_login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54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710881" y="1635973"/>
            <a:ext cx="5107213" cy="4219575"/>
          </a:xfrm>
        </p:spPr>
        <p:txBody>
          <a:bodyPr/>
          <a:lstStyle/>
          <a:p>
            <a:pPr marL="342900" indent="-342900">
              <a:buFont typeface="+mj-lt"/>
              <a:buAutoNum type="alphaLcPeriod"/>
            </a:pPr>
            <a:r>
              <a:rPr lang="zh-CN" altLang="en-US" dirty="0" smtClean="0"/>
              <a:t>构建</a:t>
            </a:r>
            <a:r>
              <a:rPr lang="zh-CN" altLang="en-US" dirty="0" smtClean="0"/>
              <a:t>笛卡尔积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1</a:t>
            </a:r>
            <a:r>
              <a:rPr lang="zh-CN" altLang="en-US" dirty="0"/>
              <a:t>：连续登陆用户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方案一：自连接过滤实现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04047" y="3046865"/>
            <a:ext cx="184731" cy="7397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zh-CN" sz="3200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1004047" y="2435160"/>
            <a:ext cx="3667061" cy="3231654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自连接过滤实现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--a.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构建笛卡尔积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userid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a_userid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logintime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a_logintime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b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userid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b_userid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b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logintime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b_logintime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tb_login 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tb_login b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上述查询结果保存为临时表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tb_login_tmp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userid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a_userid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logintime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a_logintime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b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userid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b_userid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b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logintime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b_logintime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tb_login 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tb_login b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197" y="2227800"/>
            <a:ext cx="5726638" cy="364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0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+mj-lt"/>
              <a:buAutoNum type="alphaLcPeriod" startAt="2"/>
            </a:pPr>
            <a:r>
              <a:rPr lang="zh-CN" altLang="en-US" dirty="0" smtClean="0"/>
              <a:t>根据规律过滤数据得到连续两天的登录信息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1</a:t>
            </a:r>
            <a:r>
              <a:rPr lang="zh-CN" altLang="en-US" dirty="0"/>
              <a:t>：连续登陆用户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方案一：自连接过滤实现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04047" y="3046865"/>
            <a:ext cx="184731" cy="7397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zh-CN" sz="3200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1746462" y="4153698"/>
            <a:ext cx="9455047" cy="2061966"/>
          </a:xfrm>
          <a:prstGeom prst="rect">
            <a:avLst/>
          </a:prstGeom>
        </p:spPr>
      </p:pic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1746462" y="2555591"/>
            <a:ext cx="8678433" cy="1200329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过滤数据：用户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id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相同并且登陆日期相差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1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a_userid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a_logintime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b_userid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b_logintime</a:t>
            </a:r>
            <a:b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tb_login_tmp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where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a_userid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b_userid</a:t>
            </a:r>
            <a:b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 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and </a:t>
            </a:r>
            <a:r>
              <a:rPr lang="zh-CN" altLang="zh-CN" sz="1200" i="1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cast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substr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a_logintime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9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2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-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i="1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cast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substr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b_logintime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9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2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09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+mj-lt"/>
              <a:buAutoNum type="alphaLcPeriod" startAt="3"/>
            </a:pPr>
            <a:r>
              <a:rPr lang="zh-CN" altLang="en-US" dirty="0" smtClean="0"/>
              <a:t>查询连续两天登录的用户</a:t>
            </a:r>
            <a:r>
              <a:rPr lang="en-US" altLang="zh-CN" dirty="0" smtClean="0"/>
              <a:t>ID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1</a:t>
            </a:r>
            <a:r>
              <a:rPr lang="zh-CN" altLang="en-US" dirty="0"/>
              <a:t>：连续登陆用户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方案一：自连接过滤实现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04047" y="3046865"/>
            <a:ext cx="184731" cy="7397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zh-CN" sz="3200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/>
          <p:nvPr/>
        </p:nvPicPr>
        <p:blipFill rotWithShape="1">
          <a:blip r:embed="rId2"/>
          <a:srcRect r="52078"/>
          <a:stretch/>
        </p:blipFill>
        <p:spPr>
          <a:xfrm>
            <a:off x="8125556" y="2816575"/>
            <a:ext cx="2411013" cy="1417783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710880" y="2925301"/>
            <a:ext cx="6086898" cy="1200329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统计连续两天登陆用户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   distinct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a_userid</a:t>
            </a:r>
            <a:b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tb_login_tmp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where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a_userid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b_userid</a:t>
            </a:r>
            <a:b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 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and </a:t>
            </a:r>
            <a:r>
              <a:rPr lang="zh-CN" altLang="zh-CN" sz="1200" i="1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cast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substr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a_logintime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9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2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-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i="1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cast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substr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b_logintime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9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2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30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问题与需求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问题：数据加载不匹配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10880" y="1635973"/>
            <a:ext cx="83371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情况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二：数据的字段中包含了分隔符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2472637" y="2313081"/>
            <a:ext cx="7226083" cy="1015663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情况二：数据的字段中包含了分隔符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apachelog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ip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stime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mothed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url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policy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stat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body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 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 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local inpath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'/root/hivedata/apache_web_access.log'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apachelog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903" y="3667298"/>
            <a:ext cx="8001693" cy="26977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8262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如果用这种自连接找规律的方式，如何实现连续三天的登录统计？连续四天？五天？一个月？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1</a:t>
            </a:r>
            <a:r>
              <a:rPr lang="zh-CN" altLang="en-US" dirty="0"/>
              <a:t>：连续登陆用户</a:t>
            </a:r>
            <a:endParaRPr lang="en-US" altLang="zh-CN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04047" y="3046865"/>
            <a:ext cx="184731" cy="7397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zh-CN" sz="3200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88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窗口</a:t>
            </a:r>
            <a:r>
              <a:rPr lang="zh-CN" altLang="en-US" dirty="0">
                <a:solidFill>
                  <a:schemeClr val="tx1"/>
                </a:solidFill>
              </a:rPr>
              <a:t>函数</a:t>
            </a:r>
            <a:r>
              <a:rPr lang="en-US" altLang="zh-CN" dirty="0" smtClean="0">
                <a:solidFill>
                  <a:schemeClr val="tx1"/>
                </a:solidFill>
              </a:rPr>
              <a:t>lead</a:t>
            </a:r>
          </a:p>
          <a:p>
            <a:pPr lvl="1"/>
            <a:r>
              <a:rPr lang="zh-CN" altLang="en-US" dirty="0"/>
              <a:t>功能：用于从当前数据中基于当前行的数据向后偏移取值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语法：</a:t>
            </a:r>
            <a:r>
              <a:rPr lang="en-US" altLang="zh-CN" b="1" dirty="0"/>
              <a:t>lead(</a:t>
            </a:r>
            <a:r>
              <a:rPr lang="en-US" altLang="zh-CN" b="1" dirty="0" err="1"/>
              <a:t>colName</a:t>
            </a:r>
            <a:r>
              <a:rPr lang="zh-CN" altLang="en-US" b="1" dirty="0"/>
              <a:t>，</a:t>
            </a:r>
            <a:r>
              <a:rPr lang="en-US" altLang="zh-CN" b="1" dirty="0"/>
              <a:t>N</a:t>
            </a:r>
            <a:r>
              <a:rPr lang="zh-CN" altLang="en-US" b="1" dirty="0"/>
              <a:t>，</a:t>
            </a:r>
            <a:r>
              <a:rPr lang="en-US" altLang="zh-CN" b="1" dirty="0" err="1"/>
              <a:t>defautValue</a:t>
            </a:r>
            <a:r>
              <a:rPr lang="en-US" altLang="zh-CN" b="1" dirty="0"/>
              <a:t>)</a:t>
            </a:r>
            <a:endParaRPr lang="en-US" altLang="zh-CN" b="1" dirty="0" smtClean="0"/>
          </a:p>
          <a:p>
            <a:pPr lvl="2"/>
            <a:r>
              <a:rPr lang="en-US" altLang="zh-CN" dirty="0" err="1" smtClean="0"/>
              <a:t>colName</a:t>
            </a:r>
            <a:r>
              <a:rPr lang="zh-CN" altLang="en-US" dirty="0"/>
              <a:t>：取哪一列的值</a:t>
            </a:r>
          </a:p>
          <a:p>
            <a:pPr lvl="2"/>
            <a:r>
              <a:rPr lang="en-US" altLang="zh-CN" dirty="0" smtClean="0"/>
              <a:t>N</a:t>
            </a:r>
            <a:r>
              <a:rPr lang="zh-CN" altLang="en-US" dirty="0"/>
              <a:t>：向后偏移</a:t>
            </a:r>
            <a:r>
              <a:rPr lang="en-US" altLang="zh-CN" dirty="0"/>
              <a:t>N</a:t>
            </a:r>
            <a:r>
              <a:rPr lang="zh-CN" altLang="en-US" dirty="0"/>
              <a:t>行</a:t>
            </a:r>
          </a:p>
          <a:p>
            <a:pPr lvl="2"/>
            <a:r>
              <a:rPr lang="en-US" altLang="zh-CN" dirty="0" err="1" smtClean="0"/>
              <a:t>defaultValue</a:t>
            </a:r>
            <a:r>
              <a:rPr lang="zh-CN" altLang="en-US" dirty="0"/>
              <a:t>：如果取不到返回的默认</a:t>
            </a:r>
            <a:r>
              <a:rPr lang="zh-CN" altLang="en-US" dirty="0" smtClean="0"/>
              <a:t>值</a:t>
            </a:r>
            <a:endParaRPr lang="en-US" altLang="zh-CN" dirty="0" smtClean="0"/>
          </a:p>
          <a:p>
            <a:pPr marL="720725" lvl="2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分析</a:t>
            </a:r>
            <a:endParaRPr lang="zh-CN" altLang="en-US" dirty="0"/>
          </a:p>
          <a:p>
            <a:pPr lvl="2"/>
            <a:endParaRPr lang="en-US" altLang="zh-CN" dirty="0" smtClean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1</a:t>
            </a:r>
            <a:r>
              <a:rPr lang="zh-CN" altLang="en-US" dirty="0"/>
              <a:t>：连续登陆用户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方案</a:t>
            </a:r>
            <a:r>
              <a:rPr lang="zh-CN" altLang="en-US" dirty="0"/>
              <a:t>二：窗口函数实现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04047" y="3046865"/>
            <a:ext cx="184731" cy="7397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zh-CN" sz="3200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86871" y="4706567"/>
            <a:ext cx="11259670" cy="1897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266700">
              <a:spcBef>
                <a:spcPts val="360"/>
              </a:spcBef>
              <a:spcAft>
                <a:spcPts val="360"/>
              </a:spcAft>
            </a:pPr>
            <a:r>
              <a:rPr lang="zh-CN" altLang="zh-CN" sz="1400" dirty="0" smtClean="0"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我们</a:t>
            </a:r>
            <a:r>
              <a:rPr lang="zh-CN" altLang="zh-CN" sz="1400" dirty="0"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可以基于用户的登陆信息，找到如下规律：</a:t>
            </a:r>
          </a:p>
          <a:p>
            <a:pPr marL="533400" indent="266700">
              <a:spcBef>
                <a:spcPts val="360"/>
              </a:spcBef>
              <a:spcAft>
                <a:spcPts val="360"/>
              </a:spcAft>
            </a:pPr>
            <a:r>
              <a:rPr lang="zh-CN" altLang="zh-CN" sz="1400" dirty="0"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连续两天登陆 </a:t>
            </a:r>
            <a:r>
              <a:rPr lang="zh-CN" altLang="zh-CN" sz="1400" dirty="0">
                <a:solidFill>
                  <a:srgbClr val="FF0000"/>
                </a:solidFill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： 用户下次登陆时间</a:t>
            </a:r>
            <a:r>
              <a:rPr lang="en-US" altLang="zh-CN" sz="1400" dirty="0">
                <a:solidFill>
                  <a:srgbClr val="FF0000"/>
                </a:solidFill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 = </a:t>
            </a:r>
            <a:r>
              <a:rPr lang="zh-CN" altLang="zh-CN" sz="1400" dirty="0">
                <a:solidFill>
                  <a:srgbClr val="FF0000"/>
                </a:solidFill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本次登陆以后的第二天</a:t>
            </a:r>
          </a:p>
          <a:p>
            <a:pPr marL="533400" indent="266700">
              <a:spcBef>
                <a:spcPts val="360"/>
              </a:spcBef>
              <a:spcAft>
                <a:spcPts val="360"/>
              </a:spcAft>
            </a:pPr>
            <a:r>
              <a:rPr lang="zh-CN" altLang="zh-CN" sz="1400" dirty="0"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连续三天登陆 ： 用户下下次登陆时间</a:t>
            </a:r>
            <a:r>
              <a:rPr lang="en-US" altLang="zh-CN" sz="1400" dirty="0"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 = </a:t>
            </a:r>
            <a:r>
              <a:rPr lang="zh-CN" altLang="zh-CN" sz="1400" dirty="0"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本次登陆以后的第三天</a:t>
            </a:r>
          </a:p>
          <a:p>
            <a:pPr marL="533400" indent="266700">
              <a:spcBef>
                <a:spcPts val="360"/>
              </a:spcBef>
              <a:spcAft>
                <a:spcPts val="360"/>
              </a:spcAft>
            </a:pPr>
            <a:r>
              <a:rPr lang="zh-CN" altLang="zh-CN" sz="1400" dirty="0" smtClean="0"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……</a:t>
            </a:r>
            <a:endParaRPr lang="en-US" altLang="zh-CN" sz="1400" dirty="0" smtClean="0">
              <a:latin typeface="微软雅黑 Light" panose="020B0502040204020203" pitchFamily="34" charset="-122"/>
              <a:ea typeface="Alibaba PuHuiTi B"/>
              <a:cs typeface="Times New Roman" panose="02020603050405020304" pitchFamily="18" charset="0"/>
            </a:endParaRPr>
          </a:p>
          <a:p>
            <a:pPr marL="533400" indent="266700">
              <a:spcBef>
                <a:spcPts val="360"/>
              </a:spcBef>
              <a:spcAft>
                <a:spcPts val="360"/>
              </a:spcAft>
            </a:pPr>
            <a:r>
              <a:rPr lang="zh-CN" altLang="zh-CN" sz="1400" dirty="0" smtClean="0">
                <a:solidFill>
                  <a:srgbClr val="FF0000"/>
                </a:solidFill>
                <a:ea typeface="Alibaba PuHuiTi B"/>
                <a:cs typeface="Times New Roman" panose="02020603050405020304" pitchFamily="18" charset="0"/>
              </a:rPr>
              <a:t>我们</a:t>
            </a:r>
            <a:r>
              <a:rPr lang="zh-CN" altLang="zh-CN" sz="1400" dirty="0">
                <a:solidFill>
                  <a:srgbClr val="FF0000"/>
                </a:solidFill>
                <a:ea typeface="Alibaba PuHuiTi B"/>
                <a:cs typeface="Times New Roman" panose="02020603050405020304" pitchFamily="18" charset="0"/>
              </a:rPr>
              <a:t>可以对用户</a:t>
            </a:r>
            <a:r>
              <a:rPr lang="en-US" altLang="zh-CN" sz="1400" dirty="0">
                <a:solidFill>
                  <a:srgbClr val="FF0000"/>
                </a:solidFill>
                <a:ea typeface="Alibaba PuHuiTi B"/>
                <a:cs typeface="Times New Roman" panose="02020603050405020304" pitchFamily="18" charset="0"/>
              </a:rPr>
              <a:t>ID</a:t>
            </a:r>
            <a:r>
              <a:rPr lang="zh-CN" altLang="zh-CN" sz="1400" dirty="0">
                <a:solidFill>
                  <a:srgbClr val="FF0000"/>
                </a:solidFill>
                <a:ea typeface="Alibaba PuHuiTi B"/>
                <a:cs typeface="Times New Roman" panose="02020603050405020304" pitchFamily="18" charset="0"/>
              </a:rPr>
              <a:t>进行分区，按照登陆时间进行排序</a:t>
            </a:r>
            <a:r>
              <a:rPr lang="zh-CN" altLang="zh-CN" sz="1400" dirty="0">
                <a:ea typeface="Alibaba PuHuiTi B"/>
                <a:cs typeface="Times New Roman" panose="02020603050405020304" pitchFamily="18" charset="0"/>
              </a:rPr>
              <a:t>，通过</a:t>
            </a:r>
            <a:r>
              <a:rPr lang="en-US" altLang="zh-CN" sz="1400" dirty="0">
                <a:solidFill>
                  <a:srgbClr val="FF0000"/>
                </a:solidFill>
                <a:ea typeface="Alibaba PuHuiTi B"/>
                <a:cs typeface="Times New Roman" panose="02020603050405020304" pitchFamily="18" charset="0"/>
              </a:rPr>
              <a:t>lead</a:t>
            </a:r>
            <a:r>
              <a:rPr lang="zh-CN" altLang="zh-CN" sz="1400" dirty="0">
                <a:solidFill>
                  <a:srgbClr val="FF0000"/>
                </a:solidFill>
                <a:ea typeface="Alibaba PuHuiTi B"/>
                <a:cs typeface="Times New Roman" panose="02020603050405020304" pitchFamily="18" charset="0"/>
              </a:rPr>
              <a:t>函数计算出用户下次登陆</a:t>
            </a:r>
            <a:r>
              <a:rPr lang="zh-CN" altLang="zh-CN" sz="1400" dirty="0" smtClean="0">
                <a:solidFill>
                  <a:srgbClr val="FF0000"/>
                </a:solidFill>
                <a:ea typeface="Alibaba PuHuiTi B"/>
                <a:cs typeface="Times New Roman" panose="02020603050405020304" pitchFamily="18" charset="0"/>
              </a:rPr>
              <a:t>时间</a:t>
            </a:r>
            <a:endParaRPr lang="en-US" altLang="zh-CN" sz="1400" dirty="0" smtClean="0">
              <a:solidFill>
                <a:srgbClr val="FF0000"/>
              </a:solidFill>
              <a:ea typeface="Alibaba PuHuiTi B"/>
              <a:cs typeface="Times New Roman" panose="02020603050405020304" pitchFamily="18" charset="0"/>
            </a:endParaRPr>
          </a:p>
          <a:p>
            <a:pPr marL="533400" indent="266700">
              <a:spcBef>
                <a:spcPts val="360"/>
              </a:spcBef>
              <a:spcAft>
                <a:spcPts val="360"/>
              </a:spcAft>
            </a:pPr>
            <a:r>
              <a:rPr lang="zh-CN" altLang="zh-CN" sz="1400" dirty="0" smtClean="0">
                <a:ea typeface="Alibaba PuHuiTi B"/>
                <a:cs typeface="Times New Roman" panose="02020603050405020304" pitchFamily="18" charset="0"/>
              </a:rPr>
              <a:t>通过</a:t>
            </a:r>
            <a:r>
              <a:rPr lang="zh-CN" altLang="zh-CN" sz="1400" dirty="0">
                <a:solidFill>
                  <a:srgbClr val="FF0000"/>
                </a:solidFill>
                <a:ea typeface="Alibaba PuHuiTi B"/>
                <a:cs typeface="Times New Roman" panose="02020603050405020304" pitchFamily="18" charset="0"/>
              </a:rPr>
              <a:t>日期函数计算出登陆以后第二天的日期</a:t>
            </a:r>
            <a:r>
              <a:rPr lang="zh-CN" altLang="zh-CN" sz="1400" dirty="0">
                <a:ea typeface="Alibaba PuHuiTi B"/>
                <a:cs typeface="Times New Roman" panose="02020603050405020304" pitchFamily="18" charset="0"/>
              </a:rPr>
              <a:t>，如果</a:t>
            </a:r>
            <a:r>
              <a:rPr lang="zh-CN" altLang="zh-CN" sz="1400" dirty="0">
                <a:solidFill>
                  <a:srgbClr val="FF0000"/>
                </a:solidFill>
                <a:ea typeface="Alibaba PuHuiTi B"/>
                <a:cs typeface="Times New Roman" panose="02020603050405020304" pitchFamily="18" charset="0"/>
              </a:rPr>
              <a:t>相等即为连续两天登录</a:t>
            </a:r>
            <a:r>
              <a:rPr lang="zh-CN" altLang="zh-CN" sz="1400" dirty="0">
                <a:ea typeface="Alibaba PuHuiTi B"/>
                <a:cs typeface="Times New Roman" panose="02020603050405020304" pitchFamily="18" charset="0"/>
              </a:rPr>
              <a:t>。</a:t>
            </a:r>
            <a:endParaRPr lang="zh-CN" altLang="en-US" sz="1400" dirty="0">
              <a:ea typeface="Alibaba PuHuiTi B"/>
            </a:endParaRPr>
          </a:p>
        </p:txBody>
      </p:sp>
    </p:spTree>
    <p:extLst>
      <p:ext uri="{BB962C8B-B14F-4D97-AF65-F5344CB8AC3E}">
        <p14:creationId xmlns:p14="http://schemas.microsoft.com/office/powerpoint/2010/main" val="322623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1</a:t>
            </a:r>
            <a:r>
              <a:rPr lang="zh-CN" altLang="en-US" dirty="0"/>
              <a:t>：连续登陆用户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方案</a:t>
            </a:r>
            <a:r>
              <a:rPr lang="zh-CN" altLang="en-US" dirty="0"/>
              <a:t>二：窗口函数实现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04047" y="3046865"/>
            <a:ext cx="184731" cy="7397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zh-CN" sz="3200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+mj-lt"/>
              <a:buAutoNum type="alphaLcPeriod"/>
            </a:pPr>
            <a:r>
              <a:rPr lang="zh-CN" altLang="en-US" dirty="0" smtClean="0"/>
              <a:t>连续两天登录的实现</a:t>
            </a:r>
            <a:endParaRPr lang="zh-CN" altLang="en-US" dirty="0"/>
          </a:p>
        </p:txBody>
      </p:sp>
      <p:pic>
        <p:nvPicPr>
          <p:cNvPr id="12" name="图片 11"/>
          <p:cNvPicPr/>
          <p:nvPr/>
        </p:nvPicPr>
        <p:blipFill>
          <a:blip r:embed="rId3"/>
          <a:stretch>
            <a:fillRect/>
          </a:stretch>
        </p:blipFill>
        <p:spPr>
          <a:xfrm>
            <a:off x="3237703" y="4729461"/>
            <a:ext cx="5695950" cy="1900555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1746461" y="2447246"/>
            <a:ext cx="8678433" cy="1938992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窗口函数实现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连续登陆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2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天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userid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logintime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本次登陆日期的第二天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date_add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logintime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nextday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按照用户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id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分区，按照登陆日期排序，取下一次登陆时间，取不到就为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0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lead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logintime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over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by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userid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order by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logintime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nextlogin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tb_login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39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1</a:t>
            </a:r>
            <a:r>
              <a:rPr lang="zh-CN" altLang="en-US" dirty="0"/>
              <a:t>：连续登陆用户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方案</a:t>
            </a:r>
            <a:r>
              <a:rPr lang="zh-CN" altLang="en-US" dirty="0"/>
              <a:t>二：窗口函数实现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04047" y="3046865"/>
            <a:ext cx="184731" cy="7397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zh-CN" sz="3200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+mj-lt"/>
              <a:buAutoNum type="alphaLcPeriod" startAt="2"/>
            </a:pPr>
            <a:r>
              <a:rPr lang="zh-CN" altLang="en-US" dirty="0" smtClean="0"/>
              <a:t>连续两天登录的实现</a:t>
            </a:r>
            <a:endParaRPr lang="zh-CN" altLang="en-US" dirty="0"/>
          </a:p>
        </p:txBody>
      </p:sp>
      <p:pic>
        <p:nvPicPr>
          <p:cNvPr id="13" name="图片 12"/>
          <p:cNvPicPr/>
          <p:nvPr/>
        </p:nvPicPr>
        <p:blipFill rotWithShape="1">
          <a:blip r:embed="rId3"/>
          <a:srcRect t="36316" r="52078"/>
          <a:stretch/>
        </p:blipFill>
        <p:spPr>
          <a:xfrm>
            <a:off x="4880170" y="5180579"/>
            <a:ext cx="2411013" cy="902901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1746461" y="2447246"/>
            <a:ext cx="8678433" cy="1938992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with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t1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userid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logintime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本次登陆日期的第二天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date_add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logintime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nextday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按照用户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id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分区，按照登陆日期排序，取下一次登陆时间，取不到就为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0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lead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logintime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over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by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userid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order by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logintime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nextlogin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tb_login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distinct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userid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t1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where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nextday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nextlogin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88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1</a:t>
            </a:r>
            <a:r>
              <a:rPr lang="zh-CN" altLang="en-US" dirty="0"/>
              <a:t>：连续登陆用户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方案</a:t>
            </a:r>
            <a:r>
              <a:rPr lang="zh-CN" altLang="en-US" dirty="0"/>
              <a:t>二：窗口函数实现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04047" y="3046865"/>
            <a:ext cx="184731" cy="7397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zh-CN" sz="3200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+mj-lt"/>
              <a:buAutoNum type="alphaLcPeriod" startAt="3"/>
            </a:pPr>
            <a:r>
              <a:rPr lang="zh-CN" altLang="en-US" dirty="0" smtClean="0"/>
              <a:t>连续三天登录的实现</a:t>
            </a:r>
            <a:endParaRPr lang="zh-CN" altLang="en-US" dirty="0"/>
          </a:p>
        </p:txBody>
      </p:sp>
      <p:pic>
        <p:nvPicPr>
          <p:cNvPr id="10" name="图片 9"/>
          <p:cNvPicPr/>
          <p:nvPr/>
        </p:nvPicPr>
        <p:blipFill>
          <a:blip r:embed="rId3"/>
          <a:stretch>
            <a:fillRect/>
          </a:stretch>
        </p:blipFill>
        <p:spPr>
          <a:xfrm>
            <a:off x="3237703" y="4304142"/>
            <a:ext cx="5695950" cy="1944370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1746462" y="2414510"/>
            <a:ext cx="8678433" cy="156966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userid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logintime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本次登陆日期的第三天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date_add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logintime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2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nextday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按照用户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id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分区，按照登陆日期排序，取下下一次登陆时间，取不到就为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0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lead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logintime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2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over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by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userid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order by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logintime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nextlogin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tb_login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09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1</a:t>
            </a:r>
            <a:r>
              <a:rPr lang="zh-CN" altLang="en-US" dirty="0"/>
              <a:t>：连续登陆用户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方案</a:t>
            </a:r>
            <a:r>
              <a:rPr lang="zh-CN" altLang="en-US" dirty="0"/>
              <a:t>二：窗口函数实现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04047" y="3046865"/>
            <a:ext cx="184731" cy="7397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zh-CN" sz="3200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连续三天登录的实现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4823379" y="4752547"/>
            <a:ext cx="2524598" cy="653406"/>
            <a:chOff x="8495013" y="5797004"/>
            <a:chExt cx="2524598" cy="653406"/>
          </a:xfrm>
        </p:grpSpPr>
        <p:pic>
          <p:nvPicPr>
            <p:cNvPr id="13" name="图片 12"/>
            <p:cNvPicPr/>
            <p:nvPr/>
          </p:nvPicPr>
          <p:blipFill rotWithShape="1">
            <a:blip r:embed="rId3"/>
            <a:srcRect t="85752" r="52078"/>
            <a:stretch/>
          </p:blipFill>
          <p:spPr>
            <a:xfrm>
              <a:off x="8495013" y="6248400"/>
              <a:ext cx="2411013" cy="202010"/>
            </a:xfrm>
            <a:prstGeom prst="rect">
              <a:avLst/>
            </a:prstGeom>
          </p:spPr>
        </p:pic>
        <p:pic>
          <p:nvPicPr>
            <p:cNvPr id="10" name="图片 9"/>
            <p:cNvPicPr/>
            <p:nvPr/>
          </p:nvPicPr>
          <p:blipFill rotWithShape="1">
            <a:blip r:embed="rId3"/>
            <a:srcRect t="36316" r="49820" b="30655"/>
            <a:stretch/>
          </p:blipFill>
          <p:spPr>
            <a:xfrm>
              <a:off x="8495013" y="5797004"/>
              <a:ext cx="2524598" cy="468272"/>
            </a:xfrm>
            <a:prstGeom prst="rect">
              <a:avLst/>
            </a:prstGeom>
          </p:spPr>
        </p:pic>
      </p:grpSp>
      <p:sp>
        <p:nvSpPr>
          <p:cNvPr id="12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1776942" y="2414510"/>
            <a:ext cx="8678433" cy="1938992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with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t1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userid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logintime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本次登陆日期的第三天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date_add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logintime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2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nextday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按照用户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id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分区，按照登陆日期排序，取下下一次登陆时间，取不到就为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0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lead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logintime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2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over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by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userid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order by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logintime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nextlogin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tb_login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distinct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userid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t1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where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nextday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nextlogin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11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如何实现</a:t>
            </a:r>
            <a:r>
              <a:rPr lang="zh-CN" altLang="en-US" dirty="0" smtClean="0"/>
              <a:t>连续</a:t>
            </a:r>
            <a:r>
              <a:rPr lang="en-US" altLang="zh-CN" dirty="0" smtClean="0"/>
              <a:t>N</a:t>
            </a:r>
            <a:r>
              <a:rPr lang="zh-CN" altLang="en-US" dirty="0" smtClean="0"/>
              <a:t>天</a:t>
            </a:r>
            <a:r>
              <a:rPr lang="zh-CN" altLang="en-US" dirty="0" smtClean="0"/>
              <a:t>的登录统计</a:t>
            </a:r>
            <a:r>
              <a:rPr lang="zh-CN" altLang="en-US" dirty="0" smtClean="0"/>
              <a:t>？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1</a:t>
            </a:r>
            <a:r>
              <a:rPr lang="zh-CN" altLang="en-US" dirty="0"/>
              <a:t>：连续登陆用户</a:t>
            </a:r>
            <a:endParaRPr lang="en-US" altLang="zh-CN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04047" y="3046865"/>
            <a:ext cx="184731" cy="7397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zh-CN" sz="3200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04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1</a:t>
            </a:r>
            <a:r>
              <a:rPr lang="zh-CN" altLang="en-US" dirty="0"/>
              <a:t>：连续登陆用户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方案</a:t>
            </a:r>
            <a:r>
              <a:rPr lang="zh-CN" altLang="en-US" dirty="0"/>
              <a:t>二：窗口函数实现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04047" y="3046865"/>
            <a:ext cx="184731" cy="7397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zh-CN" sz="3200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连续</a:t>
            </a:r>
            <a:r>
              <a:rPr lang="en-US" altLang="zh-CN" dirty="0" smtClean="0"/>
              <a:t>N</a:t>
            </a:r>
            <a:r>
              <a:rPr lang="zh-CN" altLang="en-US" dirty="0" smtClean="0"/>
              <a:t>天登录的实现（</a:t>
            </a:r>
            <a:r>
              <a:rPr lang="en-US" altLang="zh-CN" dirty="0" smtClean="0"/>
              <a:t>N &gt;= 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1746462" y="3046865"/>
            <a:ext cx="8678433" cy="1754326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连续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N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天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userid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logintime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本次登陆日期的第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N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天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date_add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logintime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,N-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nextday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按照用户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id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分区，按照登陆日期排序，取下下一次登陆时间，取不到就为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0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lead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logintime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,N-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over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by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userid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order by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logintime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nextlogin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tb_login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12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案例</a:t>
            </a:r>
            <a:r>
              <a:rPr lang="en-US" altLang="zh-CN" dirty="0" smtClean="0">
                <a:solidFill>
                  <a:schemeClr val="tx1"/>
                </a:solidFill>
              </a:rPr>
              <a:t>1</a:t>
            </a:r>
            <a:r>
              <a:rPr lang="zh-CN" altLang="en-US" dirty="0" smtClean="0">
                <a:solidFill>
                  <a:schemeClr val="tx1"/>
                </a:solidFill>
              </a:rPr>
              <a:t>：连续</a:t>
            </a:r>
            <a:r>
              <a:rPr lang="zh-CN" altLang="en-US" dirty="0">
                <a:solidFill>
                  <a:schemeClr val="tx1"/>
                </a:solidFill>
              </a:rPr>
              <a:t>登陆</a:t>
            </a:r>
            <a:r>
              <a:rPr lang="zh-CN" altLang="en-US" dirty="0" smtClean="0">
                <a:solidFill>
                  <a:schemeClr val="tx1"/>
                </a:solidFill>
              </a:rPr>
              <a:t>用户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案例</a:t>
            </a:r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r>
              <a:rPr lang="zh-CN" altLang="en-US" dirty="0" smtClean="0">
                <a:solidFill>
                  <a:srgbClr val="FF0000"/>
                </a:solidFill>
              </a:rPr>
              <a:t>：</a:t>
            </a:r>
            <a:r>
              <a:rPr lang="zh-CN" altLang="zh-CN" dirty="0">
                <a:solidFill>
                  <a:srgbClr val="FF0000"/>
                </a:solidFill>
              </a:rPr>
              <a:t>级联累加</a:t>
            </a:r>
            <a:r>
              <a:rPr lang="zh-CN" altLang="zh-CN" dirty="0" smtClean="0">
                <a:solidFill>
                  <a:srgbClr val="FF0000"/>
                </a:solidFill>
              </a:rPr>
              <a:t>求和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案例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：分组</a:t>
            </a:r>
            <a:r>
              <a:rPr lang="en-US" altLang="zh-CN" dirty="0" err="1"/>
              <a:t>TopN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336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2</a:t>
            </a:r>
            <a:r>
              <a:rPr lang="zh-CN" altLang="en-US" dirty="0"/>
              <a:t>：级联累加求和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需求：</a:t>
            </a:r>
            <a:r>
              <a:rPr lang="zh-CN" altLang="zh-CN" dirty="0" smtClean="0"/>
              <a:t>统计每个用户每个月</a:t>
            </a:r>
            <a:r>
              <a:rPr lang="zh-CN" altLang="zh-CN" dirty="0"/>
              <a:t>的消费总金额以及当前累计消费总金额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146581" y="1728573"/>
            <a:ext cx="8669774" cy="1768518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当前有一份消费数据如下，记录了每个用户在每个月的所有消费记录，数据表中一共有三</a:t>
            </a:r>
            <a:r>
              <a:rPr lang="zh-CN" altLang="en-US" dirty="0" smtClean="0"/>
              <a:t>列</a:t>
            </a:r>
            <a:endParaRPr lang="en-US" altLang="zh-CN" dirty="0" smtClean="0"/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b="1" dirty="0" err="1" smtClean="0"/>
              <a:t>userId</a:t>
            </a:r>
            <a:r>
              <a:rPr lang="zh-CN" altLang="en-US" dirty="0"/>
              <a:t>：用户唯一</a:t>
            </a:r>
            <a:r>
              <a:rPr lang="en-US" altLang="zh-CN" dirty="0"/>
              <a:t>id</a:t>
            </a:r>
            <a:r>
              <a:rPr lang="zh-CN" altLang="en-US" dirty="0"/>
              <a:t>，唯一标识一个用户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b="1" dirty="0" err="1" smtClean="0"/>
              <a:t>mth</a:t>
            </a:r>
            <a:r>
              <a:rPr lang="zh-CN" altLang="en-US" dirty="0"/>
              <a:t>：用户消费的月份，一个用户可以在一个月多次消费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b="1" dirty="0" smtClean="0"/>
              <a:t>money</a:t>
            </a:r>
            <a:r>
              <a:rPr lang="zh-CN" altLang="en-US" dirty="0"/>
              <a:t>：用户每次消费的金额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1259543" y="3035855"/>
            <a:ext cx="3398525" cy="3655535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3"/>
          <a:stretch>
            <a:fillRect/>
          </a:stretch>
        </p:blipFill>
        <p:spPr>
          <a:xfrm>
            <a:off x="6573838" y="3035855"/>
            <a:ext cx="4925490" cy="1765505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>
          <a:xfrm>
            <a:off x="4939117" y="4474445"/>
            <a:ext cx="1425388" cy="851647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499412" y="4863622"/>
            <a:ext cx="5692588" cy="1964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60"/>
              </a:spcBef>
              <a:spcAft>
                <a:spcPts val="360"/>
              </a:spcAft>
            </a:pPr>
            <a:r>
              <a:rPr lang="zh-CN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以用户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A</a:t>
            </a:r>
            <a:r>
              <a:rPr lang="zh-CN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为例：</a:t>
            </a:r>
          </a:p>
          <a:p>
            <a:pPr>
              <a:lnSpc>
                <a:spcPct val="150000"/>
              </a:lnSpc>
              <a:spcBef>
                <a:spcPts val="360"/>
              </a:spcBef>
              <a:spcAft>
                <a:spcPts val="360"/>
              </a:spcAft>
            </a:pPr>
            <a:r>
              <a:rPr lang="en-US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A</a:t>
            </a:r>
            <a:r>
              <a:rPr lang="zh-CN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2021</a:t>
            </a:r>
            <a:r>
              <a:rPr lang="zh-CN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年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</a:t>
            </a:r>
            <a:r>
              <a:rPr lang="zh-CN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月份，共四次消费，分别消费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5</a:t>
            </a:r>
            <a:r>
              <a:rPr lang="zh-CN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元、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15</a:t>
            </a:r>
            <a:r>
              <a:rPr lang="zh-CN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元、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8</a:t>
            </a:r>
            <a:r>
              <a:rPr lang="zh-CN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元、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5</a:t>
            </a:r>
            <a:r>
              <a:rPr lang="zh-CN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元</a:t>
            </a:r>
            <a:endParaRPr lang="en-US" altLang="zh-CN" sz="1400" dirty="0" smtClean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360"/>
              </a:spcBef>
              <a:spcAft>
                <a:spcPts val="360"/>
              </a:spcAft>
            </a:pPr>
            <a:r>
              <a:rPr lang="zh-CN" altLang="zh-CN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所以</a:t>
            </a:r>
            <a:r>
              <a:rPr lang="zh-CN" altLang="zh-CN" sz="14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本月共消费</a:t>
            </a:r>
            <a:r>
              <a:rPr lang="en-US" altLang="zh-CN" sz="14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33</a:t>
            </a:r>
            <a:r>
              <a:rPr lang="zh-CN" altLang="zh-CN" sz="14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元，累计消费</a:t>
            </a:r>
            <a:r>
              <a:rPr lang="en-US" altLang="zh-CN" sz="14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33</a:t>
            </a:r>
            <a:r>
              <a:rPr lang="zh-CN" altLang="zh-CN" sz="14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元</a:t>
            </a:r>
            <a:r>
              <a:rPr lang="zh-CN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 Light" panose="020B0502040204020203" pitchFamily="34" charset="-122"/>
                <a:cs typeface="Times New Roman" panose="02020603050405020304" pitchFamily="18" charset="0"/>
              </a:rPr>
              <a:t>A</a:t>
            </a:r>
            <a:r>
              <a:rPr lang="zh-CN" altLang="zh-CN" sz="1400" dirty="0">
                <a:ea typeface="微软雅黑 Light" panose="020B0502040204020203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1400" dirty="0">
                <a:ea typeface="微软雅黑 Light" panose="020B0502040204020203" pitchFamily="34" charset="-122"/>
                <a:cs typeface="Times New Roman" panose="02020603050405020304" pitchFamily="18" charset="0"/>
              </a:rPr>
              <a:t>2021</a:t>
            </a:r>
            <a:r>
              <a:rPr lang="zh-CN" altLang="zh-CN" sz="1400" dirty="0">
                <a:ea typeface="微软雅黑 Light" panose="020B0502040204020203" pitchFamily="34" charset="-122"/>
                <a:cs typeface="Times New Roman" panose="02020603050405020304" pitchFamily="18" charset="0"/>
              </a:rPr>
              <a:t>年</a:t>
            </a:r>
            <a:r>
              <a:rPr lang="en-US" altLang="zh-CN" sz="1400" dirty="0">
                <a:ea typeface="微软雅黑 Light" panose="020B0502040204020203" pitchFamily="34" charset="-122"/>
                <a:cs typeface="Times New Roman" panose="02020603050405020304" pitchFamily="18" charset="0"/>
              </a:rPr>
              <a:t>2</a:t>
            </a:r>
            <a:r>
              <a:rPr lang="zh-CN" altLang="zh-CN" sz="1400" dirty="0">
                <a:ea typeface="微软雅黑 Light" panose="020B0502040204020203" pitchFamily="34" charset="-122"/>
                <a:cs typeface="Times New Roman" panose="02020603050405020304" pitchFamily="18" charset="0"/>
              </a:rPr>
              <a:t>月份，共两次消费，分别消费</a:t>
            </a:r>
            <a:r>
              <a:rPr lang="en-US" altLang="zh-CN" sz="1400" dirty="0">
                <a:ea typeface="微软雅黑 Light" panose="020B0502040204020203" pitchFamily="34" charset="-122"/>
                <a:cs typeface="Times New Roman" panose="02020603050405020304" pitchFamily="18" charset="0"/>
              </a:rPr>
              <a:t>4</a:t>
            </a:r>
            <a:r>
              <a:rPr lang="zh-CN" altLang="zh-CN" sz="1400" dirty="0">
                <a:ea typeface="微软雅黑 Light" panose="020B0502040204020203" pitchFamily="34" charset="-122"/>
                <a:cs typeface="Times New Roman" panose="02020603050405020304" pitchFamily="18" charset="0"/>
              </a:rPr>
              <a:t>元、</a:t>
            </a:r>
            <a:r>
              <a:rPr lang="en-US" altLang="zh-CN" sz="1400" dirty="0">
                <a:ea typeface="微软雅黑 Light" panose="020B0502040204020203" pitchFamily="34" charset="-122"/>
                <a:cs typeface="Times New Roman" panose="02020603050405020304" pitchFamily="18" charset="0"/>
              </a:rPr>
              <a:t>6</a:t>
            </a:r>
            <a:r>
              <a:rPr lang="zh-CN" altLang="zh-CN" sz="1400" dirty="0" smtClean="0">
                <a:ea typeface="微软雅黑 Light" panose="020B0502040204020203" pitchFamily="34" charset="-122"/>
                <a:cs typeface="Times New Roman" panose="02020603050405020304" pitchFamily="18" charset="0"/>
              </a:rPr>
              <a:t>元</a:t>
            </a:r>
            <a:endParaRPr lang="en-US" altLang="zh-CN" sz="1400" dirty="0" smtClean="0"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1400" dirty="0" smtClean="0">
                <a:solidFill>
                  <a:srgbClr val="FF0000"/>
                </a:solidFill>
                <a:ea typeface="微软雅黑 Light" panose="020B0502040204020203" pitchFamily="34" charset="-122"/>
                <a:cs typeface="Times New Roman" panose="02020603050405020304" pitchFamily="18" charset="0"/>
              </a:rPr>
              <a:t>所以</a:t>
            </a:r>
            <a:r>
              <a:rPr lang="zh-CN" altLang="zh-CN" sz="1400" dirty="0">
                <a:solidFill>
                  <a:srgbClr val="FF0000"/>
                </a:solidFill>
                <a:ea typeface="微软雅黑 Light" panose="020B0502040204020203" pitchFamily="34" charset="-122"/>
                <a:cs typeface="Times New Roman" panose="02020603050405020304" pitchFamily="18" charset="0"/>
              </a:rPr>
              <a:t>本月共消费</a:t>
            </a:r>
            <a:r>
              <a:rPr lang="en-US" altLang="zh-CN" sz="1400" dirty="0">
                <a:solidFill>
                  <a:srgbClr val="FF0000"/>
                </a:solidFill>
                <a:ea typeface="微软雅黑 Light" panose="020B0502040204020203" pitchFamily="34" charset="-122"/>
                <a:cs typeface="Times New Roman" panose="02020603050405020304" pitchFamily="18" charset="0"/>
              </a:rPr>
              <a:t>10</a:t>
            </a:r>
            <a:r>
              <a:rPr lang="zh-CN" altLang="zh-CN" sz="1400" dirty="0">
                <a:solidFill>
                  <a:srgbClr val="FF0000"/>
                </a:solidFill>
                <a:ea typeface="微软雅黑 Light" panose="020B0502040204020203" pitchFamily="34" charset="-122"/>
                <a:cs typeface="Times New Roman" panose="02020603050405020304" pitchFamily="18" charset="0"/>
              </a:rPr>
              <a:t>元，累计消费</a:t>
            </a:r>
            <a:r>
              <a:rPr lang="en-US" altLang="zh-CN" sz="1400" dirty="0">
                <a:solidFill>
                  <a:srgbClr val="FF0000"/>
                </a:solidFill>
                <a:ea typeface="微软雅黑 Light" panose="020B0502040204020203" pitchFamily="34" charset="-122"/>
                <a:cs typeface="Times New Roman" panose="02020603050405020304" pitchFamily="18" charset="0"/>
              </a:rPr>
              <a:t>43</a:t>
            </a:r>
            <a:r>
              <a:rPr lang="zh-CN" altLang="zh-CN" sz="1400" dirty="0">
                <a:solidFill>
                  <a:srgbClr val="FF0000"/>
                </a:solidFill>
                <a:ea typeface="微软雅黑 Light" panose="020B0502040204020203" pitchFamily="34" charset="-122"/>
                <a:cs typeface="Times New Roman" panose="02020603050405020304" pitchFamily="18" charset="0"/>
              </a:rPr>
              <a:t>元。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9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问题与需求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需求：不论是情况一还是情况二都能正确的加载数据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361" y="1724978"/>
            <a:ext cx="7283793" cy="20658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128" y="3991148"/>
            <a:ext cx="8001693" cy="26977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0775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10749598" cy="4219575"/>
          </a:xfrm>
        </p:spPr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zh-CN" dirty="0" smtClean="0"/>
              <a:t>    </a:t>
            </a:r>
            <a:r>
              <a:rPr lang="zh-CN" altLang="zh-CN" dirty="0" smtClean="0"/>
              <a:t>如果</a:t>
            </a:r>
            <a:r>
              <a:rPr lang="zh-CN" altLang="zh-CN" dirty="0"/>
              <a:t>要实现以上需求，首先要统计出每个用户每个月的消费总金额，分组</a:t>
            </a:r>
            <a:r>
              <a:rPr lang="zh-CN" altLang="zh-CN" dirty="0" smtClean="0"/>
              <a:t>实现</a:t>
            </a:r>
            <a:r>
              <a:rPr lang="zh-CN" altLang="en-US" dirty="0"/>
              <a:t>聚合</a:t>
            </a:r>
            <a:r>
              <a:rPr lang="zh-CN" altLang="zh-CN" dirty="0" smtClean="0"/>
              <a:t>，</a:t>
            </a:r>
            <a:r>
              <a:rPr lang="zh-CN" altLang="zh-CN" dirty="0"/>
              <a:t>但是需要按照用户</a:t>
            </a:r>
            <a:r>
              <a:rPr lang="en-US" altLang="zh-CN" dirty="0"/>
              <a:t>ID</a:t>
            </a:r>
            <a:r>
              <a:rPr lang="zh-CN" altLang="zh-CN" dirty="0"/>
              <a:t>，将该用户这个月之前的所有月份的消费总金额进行累加实现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marL="0" indent="0">
              <a:lnSpc>
                <a:spcPct val="200000"/>
              </a:lnSpc>
              <a:buNone/>
            </a:pPr>
            <a:r>
              <a:rPr lang="zh-CN" altLang="zh-CN" dirty="0" smtClean="0"/>
              <a:t>该</a:t>
            </a:r>
            <a:r>
              <a:rPr lang="zh-CN" altLang="zh-CN" dirty="0"/>
              <a:t>需求可以通过两种方案来实现：</a:t>
            </a:r>
          </a:p>
          <a:p>
            <a:pPr>
              <a:lnSpc>
                <a:spcPct val="200000"/>
              </a:lnSpc>
            </a:pPr>
            <a:r>
              <a:rPr lang="zh-CN" altLang="zh-CN" b="1" dirty="0"/>
              <a:t>方案一：分组统计每个用户每个月的消费金额，然后构建自连接，根据条件分组聚合</a:t>
            </a:r>
            <a:r>
              <a:rPr lang="en-US" altLang="zh-CN" b="1" dirty="0"/>
              <a:t> </a:t>
            </a:r>
            <a:endParaRPr lang="zh-CN" altLang="zh-CN" dirty="0"/>
          </a:p>
          <a:p>
            <a:pPr>
              <a:lnSpc>
                <a:spcPct val="200000"/>
              </a:lnSpc>
            </a:pPr>
            <a:r>
              <a:rPr lang="zh-CN" altLang="zh-CN" b="1" dirty="0"/>
              <a:t>方案二：分组统计每个用户每个月的消费金额，然后使用窗口聚合函数实现</a:t>
            </a:r>
            <a:endParaRPr lang="zh-CN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2</a:t>
            </a:r>
            <a:r>
              <a:rPr lang="zh-CN" altLang="en-US" dirty="0"/>
              <a:t>：级联累加求和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实现方案分析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82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建表并加载数据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2</a:t>
            </a:r>
            <a:r>
              <a:rPr lang="zh-CN" altLang="en-US" dirty="0"/>
              <a:t>：级联累加求和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数据准备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04047" y="3046865"/>
            <a:ext cx="184731" cy="7397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zh-CN" sz="3200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12" name="图片 11"/>
          <p:cNvPicPr/>
          <p:nvPr/>
        </p:nvPicPr>
        <p:blipFill>
          <a:blip r:embed="rId2"/>
          <a:stretch>
            <a:fillRect/>
          </a:stretch>
        </p:blipFill>
        <p:spPr>
          <a:xfrm>
            <a:off x="6504360" y="2191425"/>
            <a:ext cx="5409734" cy="3067480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852383" y="3045730"/>
            <a:ext cx="5060738" cy="1938992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建表加载数据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tb_money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userid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mth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money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 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\t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local inpath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'/root/hivedata/money.tsv'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tb_money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tb_money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43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zh-CN" dirty="0"/>
              <a:t>统计得到每个用户每个月的消费总金额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2</a:t>
            </a:r>
            <a:r>
              <a:rPr lang="zh-CN" altLang="en-US" dirty="0"/>
              <a:t>：级联累加求和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数据准备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04047" y="3046865"/>
            <a:ext cx="184731" cy="7397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zh-CN" sz="3200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图片 10"/>
          <p:cNvPicPr/>
          <p:nvPr/>
        </p:nvPicPr>
        <p:blipFill>
          <a:blip r:embed="rId2"/>
          <a:stretch>
            <a:fillRect/>
          </a:stretch>
        </p:blipFill>
        <p:spPr>
          <a:xfrm>
            <a:off x="6064784" y="2139869"/>
            <a:ext cx="6108747" cy="2553746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710880" y="3094121"/>
            <a:ext cx="5060738" cy="138499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tb_money_mtn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userid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mth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sum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money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m_money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tb_money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group by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userid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mth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48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710881" y="1635973"/>
            <a:ext cx="5107213" cy="4219575"/>
          </a:xfrm>
        </p:spPr>
        <p:txBody>
          <a:bodyPr/>
          <a:lstStyle/>
          <a:p>
            <a:r>
              <a:rPr lang="zh-CN" altLang="en-US" dirty="0" smtClean="0"/>
              <a:t>构建笛卡尔积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2</a:t>
            </a:r>
            <a:r>
              <a:rPr lang="zh-CN" altLang="en-US" dirty="0"/>
              <a:t>：级联累加求和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方案一：自连接过滤实现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04047" y="3046865"/>
            <a:ext cx="184731" cy="7397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zh-CN" sz="3200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3790942" y="1852542"/>
            <a:ext cx="5060738" cy="830997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 基于每个用户每个月的消费总金额进行自连接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.*,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b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.*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tb_money_mtn a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join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tb_money_mtn b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on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userid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b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userid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172" y="2900108"/>
            <a:ext cx="6536729" cy="36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24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710881" y="1635973"/>
            <a:ext cx="5107213" cy="4219575"/>
          </a:xfrm>
        </p:spPr>
        <p:txBody>
          <a:bodyPr/>
          <a:lstStyle/>
          <a:p>
            <a:r>
              <a:rPr lang="zh-CN" altLang="zh-CN" dirty="0"/>
              <a:t>将每个月之前月份的数据过滤出来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2</a:t>
            </a:r>
            <a:r>
              <a:rPr lang="zh-CN" altLang="en-US" dirty="0"/>
              <a:t>：级联累加求和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方案一：自连接过滤实现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04047" y="3046865"/>
            <a:ext cx="184731" cy="7397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zh-CN" sz="3200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4069950" y="2171183"/>
            <a:ext cx="5060738" cy="1015663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 将每个月之前月份的数据过滤出来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.*,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b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.*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tb_money_mtn a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join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tb_money_mtn b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on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userid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b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userid</a:t>
            </a:r>
            <a:b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where 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b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mth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&lt;=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mth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080" y="3275347"/>
            <a:ext cx="8140477" cy="31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1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2</a:t>
            </a:r>
            <a:r>
              <a:rPr lang="zh-CN" altLang="en-US" dirty="0"/>
              <a:t>：级联累加求和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方案一：自连接过滤实现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04047" y="3046865"/>
            <a:ext cx="184731" cy="7397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zh-CN" sz="3200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3834423" y="1847627"/>
            <a:ext cx="5060738" cy="1938992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 同一个用户 同一个月的数据分到同一组  再根据用户、月份排序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userid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mth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max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m_money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current_mth_money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  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当月花费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sum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b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m_money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accumulate_money    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累积花费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tb_money_mtn a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join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tb_money_mtn b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on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userid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b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userid</a:t>
            </a:r>
            <a:b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where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b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mth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&lt;=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mth</a:t>
            </a:r>
            <a:b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group by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userid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mth</a:t>
            </a:r>
            <a:b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order by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userid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mth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401" y="4274731"/>
            <a:ext cx="8024555" cy="204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7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710881" y="1635973"/>
            <a:ext cx="7841448" cy="4219575"/>
          </a:xfrm>
        </p:spPr>
        <p:txBody>
          <a:bodyPr/>
          <a:lstStyle/>
          <a:p>
            <a:r>
              <a:rPr lang="zh-CN" altLang="en-US" dirty="0" smtClean="0"/>
              <a:t>窗口函数</a:t>
            </a:r>
            <a:r>
              <a:rPr lang="en-US" altLang="zh-CN" dirty="0" smtClean="0"/>
              <a:t>sum</a:t>
            </a:r>
          </a:p>
          <a:p>
            <a:pPr lvl="1"/>
            <a:r>
              <a:rPr lang="zh-CN" altLang="zh-CN" dirty="0"/>
              <a:t>功能：用于实现基于窗口的数据</a:t>
            </a:r>
            <a:r>
              <a:rPr lang="zh-CN" altLang="zh-CN" dirty="0" smtClean="0"/>
              <a:t>求和</a:t>
            </a:r>
            <a:endParaRPr lang="en-US" altLang="zh-CN" dirty="0" smtClean="0"/>
          </a:p>
          <a:p>
            <a:pPr lvl="1"/>
            <a:r>
              <a:rPr lang="zh-CN" altLang="zh-CN" dirty="0"/>
              <a:t>语法</a:t>
            </a:r>
            <a:r>
              <a:rPr lang="zh-CN" altLang="zh-CN" dirty="0" smtClean="0"/>
              <a:t>：</a:t>
            </a:r>
            <a:r>
              <a:rPr lang="en-US" altLang="zh-CN" dirty="0" smtClean="0"/>
              <a:t>sum(</a:t>
            </a:r>
            <a:r>
              <a:rPr lang="en-US" altLang="zh-CN" dirty="0" err="1" smtClean="0"/>
              <a:t>colName</a:t>
            </a:r>
            <a:r>
              <a:rPr lang="en-US" altLang="zh-CN" dirty="0"/>
              <a:t>) </a:t>
            </a:r>
            <a:r>
              <a:rPr lang="en-US" altLang="zh-CN" b="1" dirty="0"/>
              <a:t>over </a:t>
            </a:r>
            <a:r>
              <a:rPr lang="en-US" altLang="zh-CN" dirty="0"/>
              <a:t>(</a:t>
            </a:r>
            <a:r>
              <a:rPr lang="en-US" altLang="zh-CN" b="1" dirty="0"/>
              <a:t>partition by </a:t>
            </a:r>
            <a:r>
              <a:rPr lang="en-US" altLang="zh-CN" dirty="0"/>
              <a:t>col </a:t>
            </a:r>
            <a:r>
              <a:rPr lang="en-US" altLang="zh-CN" b="1" dirty="0"/>
              <a:t>order by </a:t>
            </a:r>
            <a:r>
              <a:rPr lang="en-US" altLang="zh-CN" dirty="0"/>
              <a:t>col)</a:t>
            </a:r>
            <a:endParaRPr lang="zh-CN" altLang="zh-CN" dirty="0"/>
          </a:p>
          <a:p>
            <a:pPr lvl="2"/>
            <a:r>
              <a:rPr lang="en-US" altLang="zh-CN" dirty="0"/>
              <a:t>colName</a:t>
            </a:r>
            <a:r>
              <a:rPr lang="zh-CN" altLang="zh-CN" dirty="0"/>
              <a:t>：对某一列的值进行求和</a:t>
            </a:r>
          </a:p>
          <a:p>
            <a:pPr marL="720725" lvl="2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分析</a:t>
            </a:r>
            <a:endParaRPr lang="en-US" altLang="zh-CN" dirty="0" smtClean="0"/>
          </a:p>
          <a:p>
            <a:pPr lvl="1"/>
            <a:r>
              <a:rPr lang="zh-CN" altLang="zh-CN" dirty="0"/>
              <a:t>基于每个用户每个月的消费金额，可以通过窗口函数对用户进行分区，按照月份</a:t>
            </a:r>
            <a:r>
              <a:rPr lang="zh-CN" altLang="zh-CN" dirty="0" smtClean="0"/>
              <a:t>排序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然后</a:t>
            </a:r>
            <a:r>
              <a:rPr lang="zh-CN" altLang="zh-CN" dirty="0"/>
              <a:t>基于聚合窗口，从每个分区的第一行累加到当前</a:t>
            </a:r>
            <a:r>
              <a:rPr lang="zh-CN" altLang="zh-CN" dirty="0" smtClean="0"/>
              <a:t>和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即</a:t>
            </a:r>
            <a:r>
              <a:rPr lang="zh-CN" altLang="zh-CN" dirty="0"/>
              <a:t>可得到累计消费金额。</a:t>
            </a:r>
          </a:p>
          <a:p>
            <a:pPr lvl="1"/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2</a:t>
            </a:r>
            <a:r>
              <a:rPr lang="zh-CN" altLang="en-US" dirty="0"/>
              <a:t>：级联累加求和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方案二：窗口函数实现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66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710881" y="1635973"/>
            <a:ext cx="7841448" cy="4219575"/>
          </a:xfrm>
        </p:spPr>
        <p:txBody>
          <a:bodyPr/>
          <a:lstStyle/>
          <a:p>
            <a:r>
              <a:rPr lang="zh-CN" altLang="en-US" dirty="0" smtClean="0"/>
              <a:t>统计</a:t>
            </a:r>
            <a:r>
              <a:rPr lang="zh-CN" altLang="en-US" dirty="0"/>
              <a:t>每个用户每个月消费金额及累计总金额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2</a:t>
            </a:r>
            <a:r>
              <a:rPr lang="zh-CN" altLang="en-US" dirty="0"/>
              <a:t>：级联累加求和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方案二：窗口函数实现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3243558" y="4421459"/>
            <a:ext cx="5684241" cy="2018260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3555310" y="2220144"/>
            <a:ext cx="5060738" cy="138499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 统计每个用户每个月消费金额及累计总金额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userid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mth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m_money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sum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m_money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over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by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userid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order by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mth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t_money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tb_money_mtn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42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如何实现只计算前最近三个月的累计消费金额呢</a:t>
            </a:r>
            <a:r>
              <a:rPr lang="en-US" altLang="zh-CN" dirty="0" smtClean="0"/>
              <a:t>?</a:t>
            </a:r>
          </a:p>
          <a:p>
            <a:pPr marL="0" indent="0">
              <a:buNone/>
            </a:pPr>
            <a:r>
              <a:rPr lang="zh-CN" altLang="en-US" dirty="0" smtClean="0"/>
              <a:t>使用</a:t>
            </a:r>
            <a:r>
              <a:rPr lang="en-US" altLang="zh-CN" dirty="0" smtClean="0"/>
              <a:t>rows between</a:t>
            </a:r>
            <a:r>
              <a:rPr lang="zh-CN" altLang="en-US" dirty="0" smtClean="0"/>
              <a:t>来控制累积的行范围。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2</a:t>
            </a:r>
            <a:r>
              <a:rPr lang="zh-CN" altLang="en-US" dirty="0"/>
              <a:t>：级联累加求和</a:t>
            </a:r>
            <a:endParaRPr lang="en-US" altLang="zh-CN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04047" y="3046865"/>
            <a:ext cx="184731" cy="7397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zh-CN" sz="3200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6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案例</a:t>
            </a:r>
            <a:r>
              <a:rPr lang="en-US" altLang="zh-CN" dirty="0" smtClean="0">
                <a:solidFill>
                  <a:schemeClr val="tx1"/>
                </a:solidFill>
              </a:rPr>
              <a:t>1</a:t>
            </a:r>
            <a:r>
              <a:rPr lang="zh-CN" altLang="en-US" dirty="0" smtClean="0">
                <a:solidFill>
                  <a:schemeClr val="tx1"/>
                </a:solidFill>
              </a:rPr>
              <a:t>：连续</a:t>
            </a:r>
            <a:r>
              <a:rPr lang="zh-CN" altLang="en-US" dirty="0">
                <a:solidFill>
                  <a:schemeClr val="tx1"/>
                </a:solidFill>
              </a:rPr>
              <a:t>登陆</a:t>
            </a:r>
            <a:r>
              <a:rPr lang="zh-CN" altLang="en-US" dirty="0" smtClean="0">
                <a:solidFill>
                  <a:schemeClr val="tx1"/>
                </a:solidFill>
              </a:rPr>
              <a:t>用户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案例</a:t>
            </a:r>
            <a:r>
              <a:rPr lang="en-US" altLang="zh-CN" dirty="0" smtClean="0">
                <a:solidFill>
                  <a:schemeClr val="tx1"/>
                </a:solidFill>
              </a:rPr>
              <a:t>2</a:t>
            </a:r>
            <a:r>
              <a:rPr lang="zh-CN" altLang="en-US" dirty="0" smtClean="0">
                <a:solidFill>
                  <a:schemeClr val="tx1"/>
                </a:solidFill>
              </a:rPr>
              <a:t>：</a:t>
            </a:r>
            <a:r>
              <a:rPr lang="zh-CN" altLang="zh-CN" dirty="0"/>
              <a:t>级联累加</a:t>
            </a:r>
            <a:r>
              <a:rPr lang="zh-CN" altLang="zh-CN" dirty="0" smtClean="0"/>
              <a:t>求和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案例</a:t>
            </a:r>
            <a:r>
              <a:rPr lang="en-US" altLang="zh-CN" dirty="0" smtClean="0">
                <a:solidFill>
                  <a:srgbClr val="FF0000"/>
                </a:solidFill>
              </a:rPr>
              <a:t>3</a:t>
            </a:r>
            <a:r>
              <a:rPr lang="zh-CN" altLang="en-US" dirty="0" smtClean="0">
                <a:solidFill>
                  <a:srgbClr val="FF0000"/>
                </a:solidFill>
              </a:rPr>
              <a:t>：分组</a:t>
            </a:r>
            <a:r>
              <a:rPr lang="en-US" altLang="zh-CN" dirty="0" err="1">
                <a:solidFill>
                  <a:srgbClr val="FF0000"/>
                </a:solidFill>
              </a:rPr>
              <a:t>TopN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81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Hive</a:t>
            </a:r>
            <a:r>
              <a:rPr lang="zh-CN" altLang="en-US" dirty="0">
                <a:solidFill>
                  <a:schemeClr val="tx1"/>
                </a:solidFill>
              </a:rPr>
              <a:t>中的</a:t>
            </a:r>
            <a:r>
              <a:rPr lang="zh-CN" altLang="en-US" dirty="0" smtClean="0">
                <a:solidFill>
                  <a:schemeClr val="tx1"/>
                </a:solidFill>
              </a:rPr>
              <a:t>分隔符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kumimoji="1" lang="zh-CN" altLang="en-US" dirty="0" smtClean="0">
                <a:solidFill>
                  <a:schemeClr val="tx1"/>
                </a:solidFill>
              </a:rPr>
              <a:t>问题与需求</a:t>
            </a:r>
            <a:endParaRPr kumimoji="1" lang="en-US" altLang="zh-CN" dirty="0" smtClean="0">
              <a:solidFill>
                <a:schemeClr val="tx1"/>
              </a:solidFill>
            </a:endParaRPr>
          </a:p>
          <a:p>
            <a:r>
              <a:rPr kumimoji="1" lang="zh-CN" altLang="en-US" dirty="0" smtClean="0">
                <a:solidFill>
                  <a:srgbClr val="FF0000"/>
                </a:solidFill>
              </a:rPr>
              <a:t>解决方案一：替换分隔符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r>
              <a:rPr kumimoji="1" lang="zh-CN" altLang="en-US" dirty="0" smtClean="0">
                <a:solidFill>
                  <a:schemeClr val="tx1"/>
                </a:solidFill>
              </a:rPr>
              <a:t>解决</a:t>
            </a:r>
            <a:r>
              <a:rPr kumimoji="1" lang="zh-CN" altLang="en-US" dirty="0">
                <a:solidFill>
                  <a:schemeClr val="tx1"/>
                </a:solidFill>
              </a:rPr>
              <a:t>方案二：</a:t>
            </a:r>
            <a:r>
              <a:rPr kumimoji="1" lang="en-US" altLang="zh-CN" dirty="0">
                <a:solidFill>
                  <a:schemeClr val="tx1"/>
                </a:solidFill>
              </a:rPr>
              <a:t>RegexSerDe</a:t>
            </a:r>
            <a:r>
              <a:rPr kumimoji="1" lang="zh-CN" altLang="en-US" dirty="0">
                <a:solidFill>
                  <a:schemeClr val="tx1"/>
                </a:solidFill>
              </a:rPr>
              <a:t>正则加载</a:t>
            </a:r>
            <a:endParaRPr kumimoji="1" lang="en-US" altLang="zh-CN" dirty="0" smtClean="0">
              <a:solidFill>
                <a:schemeClr val="tx1"/>
              </a:solidFill>
            </a:endParaRPr>
          </a:p>
          <a:p>
            <a:r>
              <a:rPr kumimoji="1" lang="zh-CN" altLang="en-US" dirty="0" smtClean="0">
                <a:solidFill>
                  <a:schemeClr val="tx1"/>
                </a:solidFill>
              </a:rPr>
              <a:t>解决</a:t>
            </a:r>
            <a:r>
              <a:rPr kumimoji="1" lang="zh-CN" altLang="en-US" dirty="0">
                <a:solidFill>
                  <a:schemeClr val="tx1"/>
                </a:solidFill>
              </a:rPr>
              <a:t>方案三：自定义</a:t>
            </a:r>
            <a:r>
              <a:rPr kumimoji="1" lang="en-US" altLang="zh-CN" dirty="0" smtClean="0">
                <a:solidFill>
                  <a:schemeClr val="tx1"/>
                </a:solidFill>
              </a:rPr>
              <a:t>InputFormat</a:t>
            </a:r>
          </a:p>
          <a:p>
            <a:r>
              <a:rPr kumimoji="1" lang="zh-CN" altLang="en-US" dirty="0" smtClean="0">
                <a:solidFill>
                  <a:schemeClr val="tx1"/>
                </a:solidFill>
              </a:rPr>
              <a:t>总结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830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3</a:t>
            </a:r>
            <a:r>
              <a:rPr lang="zh-CN" altLang="en-US" dirty="0"/>
              <a:t>：分组</a:t>
            </a:r>
            <a:r>
              <a:rPr lang="en-US" altLang="zh-CN" dirty="0" err="1"/>
              <a:t>TopN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需求：</a:t>
            </a:r>
            <a:r>
              <a:rPr lang="zh-CN" altLang="zh-CN" dirty="0"/>
              <a:t>统计查询每个部门薪资最高的前两名员工的薪水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146581" y="1728573"/>
            <a:ext cx="8669774" cy="1768518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现在有一份数据如下，</a:t>
            </a:r>
            <a:r>
              <a:rPr lang="zh-CN" altLang="en-US" dirty="0" smtClean="0"/>
              <a:t>记录所有</a:t>
            </a:r>
            <a:r>
              <a:rPr lang="zh-CN" altLang="en-US" dirty="0"/>
              <a:t>员工的信息</a:t>
            </a:r>
            <a:endParaRPr lang="en-US" altLang="zh-CN" dirty="0" smtClean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13" name="图片 12"/>
          <p:cNvPicPr/>
          <p:nvPr/>
        </p:nvPicPr>
        <p:blipFill>
          <a:blip r:embed="rId2"/>
          <a:stretch>
            <a:fillRect/>
          </a:stretch>
        </p:blipFill>
        <p:spPr>
          <a:xfrm>
            <a:off x="1293718" y="2320009"/>
            <a:ext cx="8943975" cy="396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32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710881" y="1638763"/>
            <a:ext cx="10749598" cy="4219575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       </a:t>
            </a:r>
            <a:r>
              <a:rPr lang="zh-CN" altLang="zh-CN" dirty="0" smtClean="0"/>
              <a:t>根据</a:t>
            </a:r>
            <a:r>
              <a:rPr lang="zh-CN" altLang="zh-CN" dirty="0"/>
              <a:t>上述需求，这种情况下是无法根据</a:t>
            </a:r>
            <a:r>
              <a:rPr lang="en-US" altLang="zh-CN" dirty="0"/>
              <a:t>group by</a:t>
            </a:r>
            <a:r>
              <a:rPr lang="zh-CN" altLang="zh-CN" dirty="0"/>
              <a:t>分组聚合实现的，因为分组聚合只能实现返回一条聚合的结果，但是需求中需要每个部门返回薪资最高的前两名，有两条结果，这时候就需要用到窗口函数中的分区来实现了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3</a:t>
            </a:r>
            <a:r>
              <a:rPr lang="zh-CN" altLang="en-US" dirty="0"/>
              <a:t>：分组</a:t>
            </a:r>
            <a:r>
              <a:rPr lang="en-US" altLang="zh-CN" dirty="0" err="1"/>
              <a:t>TopN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实现方案分析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726" y="2809023"/>
            <a:ext cx="6493656" cy="230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8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建表并加载数据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3</a:t>
            </a:r>
            <a:r>
              <a:rPr lang="zh-CN" altLang="en-US" dirty="0"/>
              <a:t>：分组</a:t>
            </a:r>
            <a:r>
              <a:rPr lang="en-US" altLang="zh-CN" dirty="0" err="1"/>
              <a:t>TopN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数据准备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04047" y="3046865"/>
            <a:ext cx="184731" cy="7397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zh-CN" sz="3200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图片 10"/>
          <p:cNvPicPr/>
          <p:nvPr/>
        </p:nvPicPr>
        <p:blipFill>
          <a:blip r:embed="rId2"/>
          <a:stretch>
            <a:fillRect/>
          </a:stretch>
        </p:blipFill>
        <p:spPr>
          <a:xfrm>
            <a:off x="6635339" y="2414116"/>
            <a:ext cx="5118306" cy="3438186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710880" y="2609715"/>
            <a:ext cx="5060738" cy="3046988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建表加载数据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tb_emp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empno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ename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job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managerid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hiredate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salary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double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bonus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double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deptno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 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\t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local inpath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'/root/hivedata/emp.txt'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tb_emp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tb_emp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5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710881" y="1635973"/>
            <a:ext cx="9688178" cy="4219575"/>
          </a:xfrm>
        </p:spPr>
        <p:txBody>
          <a:bodyPr/>
          <a:lstStyle/>
          <a:p>
            <a:r>
              <a:rPr lang="en-US" altLang="zh-CN" dirty="0"/>
              <a:t>TopN</a:t>
            </a:r>
            <a:r>
              <a:rPr lang="zh-CN" altLang="zh-CN" dirty="0"/>
              <a:t>函数：</a:t>
            </a:r>
            <a:r>
              <a:rPr lang="en-US" altLang="zh-CN" b="1" dirty="0"/>
              <a:t>row_number</a:t>
            </a:r>
            <a:r>
              <a:rPr lang="zh-CN" altLang="zh-CN" b="1" dirty="0"/>
              <a:t>、</a:t>
            </a:r>
            <a:r>
              <a:rPr lang="en-US" altLang="zh-CN" b="1" dirty="0"/>
              <a:t>rank</a:t>
            </a:r>
            <a:r>
              <a:rPr lang="zh-CN" altLang="zh-CN" b="1" dirty="0"/>
              <a:t>、</a:t>
            </a:r>
            <a:r>
              <a:rPr lang="en-US" altLang="zh-CN" b="1" dirty="0" err="1" smtClean="0"/>
              <a:t>dense_rank</a:t>
            </a:r>
            <a:endParaRPr lang="en-US" altLang="zh-CN" dirty="0" smtClean="0"/>
          </a:p>
          <a:p>
            <a:pPr lvl="1"/>
            <a:r>
              <a:rPr lang="en-US" altLang="zh-CN" dirty="0"/>
              <a:t>row_number</a:t>
            </a:r>
            <a:r>
              <a:rPr lang="zh-CN" altLang="zh-CN" dirty="0"/>
              <a:t>：对每个分区的数据进行编号，如果值相同，继续编号</a:t>
            </a:r>
          </a:p>
          <a:p>
            <a:pPr lvl="1"/>
            <a:r>
              <a:rPr lang="en-US" altLang="zh-CN" dirty="0"/>
              <a:t>rank</a:t>
            </a:r>
            <a:r>
              <a:rPr lang="zh-CN" altLang="zh-CN" dirty="0"/>
              <a:t>：对每个分区的数据进行编号，如果值相同，编号相同，但留下空位</a:t>
            </a:r>
          </a:p>
          <a:p>
            <a:pPr lvl="1"/>
            <a:r>
              <a:rPr lang="en-US" altLang="zh-CN" dirty="0"/>
              <a:t>dense_rank</a:t>
            </a:r>
            <a:r>
              <a:rPr lang="zh-CN" altLang="zh-CN" dirty="0"/>
              <a:t>：对每个分区的数据进行编号，如果值相同，编号相同，不留下</a:t>
            </a:r>
            <a:r>
              <a:rPr lang="zh-CN" altLang="zh-CN" dirty="0" smtClean="0"/>
              <a:t>空位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基于</a:t>
            </a:r>
            <a:r>
              <a:rPr lang="en-US" altLang="zh-CN" dirty="0" err="1"/>
              <a:t>row_number</a:t>
            </a:r>
            <a:r>
              <a:rPr lang="zh-CN" altLang="en-US" dirty="0"/>
              <a:t>实现，按照部门分区，每个部门内部按照薪水降序排序</a:t>
            </a:r>
            <a:endParaRPr lang="zh-CN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3</a:t>
            </a:r>
            <a:r>
              <a:rPr lang="zh-CN" altLang="en-US" dirty="0"/>
              <a:t>：分组</a:t>
            </a:r>
            <a:r>
              <a:rPr lang="en-US" altLang="zh-CN" dirty="0" err="1"/>
              <a:t>TopN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窗口函数实现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04047" y="3046865"/>
            <a:ext cx="184731" cy="7397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zh-CN" sz="3200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3555310" y="4448675"/>
            <a:ext cx="5060738" cy="1754326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 基于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row_number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实现，按照部门分区，每个部门内部按照薪水降序排序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empno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ename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salary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deptno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row_number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over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by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deptno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order by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salary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desc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rn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tb_emp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12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710881" y="1635973"/>
            <a:ext cx="9688178" cy="4219575"/>
          </a:xfrm>
        </p:spPr>
        <p:txBody>
          <a:bodyPr/>
          <a:lstStyle/>
          <a:p>
            <a:r>
              <a:rPr lang="zh-CN" altLang="en-US" dirty="0" smtClean="0"/>
              <a:t>统计每个部分薪资最高的前</a:t>
            </a:r>
            <a:r>
              <a:rPr lang="en-US" altLang="zh-CN" dirty="0" smtClean="0"/>
              <a:t>2</a:t>
            </a:r>
            <a:r>
              <a:rPr lang="zh-CN" altLang="en-US" dirty="0" smtClean="0"/>
              <a:t>名员工信息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3</a:t>
            </a:r>
            <a:r>
              <a:rPr lang="zh-CN" altLang="en-US" dirty="0"/>
              <a:t>：分组</a:t>
            </a:r>
            <a:r>
              <a:rPr lang="en-US" altLang="zh-CN" dirty="0" err="1"/>
              <a:t>TopN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窗口函数实现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04047" y="3046865"/>
            <a:ext cx="184731" cy="7397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zh-CN" sz="3200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图片 10"/>
          <p:cNvPicPr/>
          <p:nvPr/>
        </p:nvPicPr>
        <p:blipFill>
          <a:blip r:embed="rId2"/>
          <a:stretch>
            <a:fillRect/>
          </a:stretch>
        </p:blipFill>
        <p:spPr>
          <a:xfrm>
            <a:off x="2263591" y="4471419"/>
            <a:ext cx="7644176" cy="2047550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3555310" y="2234256"/>
            <a:ext cx="5060738" cy="1938992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 过滤每个部门的薪资最高的前两名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with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t1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empno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ename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salary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deptno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row_number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over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by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deptno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order by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salary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desc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rn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tb_emp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t1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where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rn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&lt;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3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80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6DC7A42-DEB9-4846-9885-EF1F65B2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拉链表的设计与实现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DC0D98B5-82FB-804B-8565-7E31DD4B4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699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数据</a:t>
            </a:r>
            <a:r>
              <a:rPr lang="zh-CN" altLang="en-US" dirty="0">
                <a:solidFill>
                  <a:srgbClr val="FF0000"/>
                </a:solidFill>
              </a:rPr>
              <a:t>同步</a:t>
            </a:r>
            <a:r>
              <a:rPr lang="zh-CN" altLang="en-US" dirty="0" smtClean="0">
                <a:solidFill>
                  <a:srgbClr val="FF0000"/>
                </a:solidFill>
              </a:rPr>
              <a:t>问题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拉链</a:t>
            </a:r>
            <a:r>
              <a:rPr lang="zh-CN" altLang="en-US" dirty="0">
                <a:solidFill>
                  <a:schemeClr val="tx1"/>
                </a:solidFill>
              </a:rPr>
              <a:t>表的</a:t>
            </a:r>
            <a:r>
              <a:rPr lang="zh-CN" altLang="en-US" dirty="0" smtClean="0">
                <a:solidFill>
                  <a:schemeClr val="tx1"/>
                </a:solidFill>
              </a:rPr>
              <a:t>设计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拉链</a:t>
            </a:r>
            <a:r>
              <a:rPr lang="zh-CN" altLang="en-US" dirty="0">
                <a:solidFill>
                  <a:schemeClr val="tx1"/>
                </a:solidFill>
              </a:rPr>
              <a:t>表的</a:t>
            </a:r>
            <a:r>
              <a:rPr lang="zh-CN" altLang="en-US" dirty="0" smtClean="0">
                <a:solidFill>
                  <a:schemeClr val="tx1"/>
                </a:solidFill>
              </a:rPr>
              <a:t>实现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21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80" y="1457271"/>
            <a:ext cx="10667704" cy="168934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zh-CN" dirty="0" smtClean="0"/>
              <a:t>Hive</a:t>
            </a:r>
            <a:r>
              <a:rPr lang="zh-CN" altLang="en-US" dirty="0"/>
              <a:t>在实际工作中主要用于构建离线数据仓库，</a:t>
            </a:r>
            <a:r>
              <a:rPr lang="zh-CN" altLang="en-US" dirty="0">
                <a:solidFill>
                  <a:srgbClr val="FF0000"/>
                </a:solidFill>
              </a:rPr>
              <a:t>定期的从各种数据源中同步采集数据到</a:t>
            </a:r>
            <a:r>
              <a:rPr lang="en-US" altLang="zh-CN" dirty="0">
                <a:solidFill>
                  <a:srgbClr val="FF0000"/>
                </a:solidFill>
              </a:rPr>
              <a:t>Hive</a:t>
            </a:r>
            <a:r>
              <a:rPr lang="zh-CN" altLang="en-US" dirty="0" smtClean="0"/>
              <a:t>中，经过</a:t>
            </a:r>
            <a:r>
              <a:rPr lang="zh-CN" altLang="en-US" dirty="0"/>
              <a:t>分层转换提供数据应用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zh-CN" altLang="en-US" dirty="0" smtClean="0"/>
              <a:t>例如每天</a:t>
            </a:r>
            <a:r>
              <a:rPr lang="zh-CN" altLang="en-US" dirty="0"/>
              <a:t>需要从</a:t>
            </a:r>
            <a:r>
              <a:rPr lang="en-US" altLang="zh-CN" dirty="0"/>
              <a:t>MySQL</a:t>
            </a:r>
            <a:r>
              <a:rPr lang="zh-CN" altLang="en-US" dirty="0"/>
              <a:t>中同步最新的订单信息、用户信息、店铺信息等到数据仓库中，进行订单分析、用户分析。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数据同步问题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背景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0" y="3506828"/>
            <a:ext cx="5233578" cy="297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3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数据同步问题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背景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例如：</a:t>
            </a:r>
            <a:r>
              <a:rPr lang="en-US" altLang="zh-CN" dirty="0"/>
              <a:t>MySQL</a:t>
            </a:r>
            <a:r>
              <a:rPr lang="zh-CN" altLang="en-US" dirty="0"/>
              <a:t>中有一张用户表：</a:t>
            </a:r>
            <a:r>
              <a:rPr lang="en-US" altLang="zh-CN" dirty="0" err="1"/>
              <a:t>tb_user</a:t>
            </a:r>
            <a:r>
              <a:rPr lang="zh-CN" altLang="en-US" dirty="0"/>
              <a:t>，每个用户注册完成以后，就会在用户表中新增该用户的信息，记录该用户的</a:t>
            </a:r>
            <a:r>
              <a:rPr lang="en-US" altLang="zh-CN" dirty="0"/>
              <a:t>id</a:t>
            </a:r>
            <a:r>
              <a:rPr lang="zh-CN" altLang="en-US" dirty="0"/>
              <a:t>、手机号码、用户名、性别、地址等信息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/>
              <a:t>每天都会有用户注册，产生新的用户</a:t>
            </a:r>
            <a:r>
              <a:rPr lang="zh-CN" altLang="en-US" dirty="0" smtClean="0"/>
              <a:t>信息</a:t>
            </a:r>
            <a:endParaRPr lang="en-US" altLang="zh-CN" dirty="0"/>
          </a:p>
          <a:p>
            <a:r>
              <a:rPr lang="zh-CN" altLang="en-US" dirty="0" smtClean="0"/>
              <a:t>每天</a:t>
            </a:r>
            <a:r>
              <a:rPr lang="zh-CN" altLang="en-US" dirty="0"/>
              <a:t>都需要将</a:t>
            </a:r>
            <a:r>
              <a:rPr lang="en-US" altLang="zh-CN" dirty="0"/>
              <a:t>MySQL</a:t>
            </a:r>
            <a:r>
              <a:rPr lang="zh-CN" altLang="en-US" dirty="0"/>
              <a:t>中的用户数据同步到</a:t>
            </a:r>
            <a:r>
              <a:rPr lang="en-US" altLang="zh-CN" dirty="0"/>
              <a:t>Hive</a:t>
            </a:r>
            <a:r>
              <a:rPr lang="zh-CN" altLang="en-US" dirty="0"/>
              <a:t>数据仓库</a:t>
            </a:r>
            <a:r>
              <a:rPr lang="zh-CN" altLang="en-US" dirty="0" smtClean="0"/>
              <a:t>中</a:t>
            </a:r>
            <a:endParaRPr lang="en-US" altLang="zh-CN" dirty="0" smtClean="0"/>
          </a:p>
          <a:p>
            <a:r>
              <a:rPr lang="zh-CN" altLang="en-US" dirty="0" smtClean="0"/>
              <a:t>需要</a:t>
            </a:r>
            <a:r>
              <a:rPr lang="zh-CN" altLang="en-US" dirty="0"/>
              <a:t>对用户的信息做统计分析，例如统计新增用户的个数</a:t>
            </a:r>
            <a:r>
              <a:rPr lang="zh-CN" altLang="en-US" dirty="0" smtClean="0"/>
              <a:t>、用户</a:t>
            </a:r>
            <a:r>
              <a:rPr lang="zh-CN" altLang="en-US" dirty="0"/>
              <a:t>性别分布、地区分布、运营商分布等</a:t>
            </a:r>
            <a:r>
              <a:rPr lang="zh-CN" altLang="en-US" dirty="0" smtClean="0"/>
              <a:t>指标</a:t>
            </a:r>
            <a:endParaRPr lang="zh-CN" altLang="en-US" dirty="0"/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3053528" y="2527973"/>
            <a:ext cx="5857390" cy="282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3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 smtClean="0">
                <a:solidFill>
                  <a:srgbClr val="FF0000"/>
                </a:solidFill>
              </a:rPr>
              <a:t>2021-01-01</a:t>
            </a:r>
            <a:r>
              <a:rPr lang="zh-CN" altLang="en-US" dirty="0"/>
              <a:t>：</a:t>
            </a:r>
            <a:r>
              <a:rPr lang="en-US" altLang="zh-CN" dirty="0"/>
              <a:t>MySQL</a:t>
            </a:r>
            <a:r>
              <a:rPr lang="zh-CN" altLang="en-US" dirty="0"/>
              <a:t>中有</a:t>
            </a:r>
            <a:r>
              <a:rPr lang="en-US" altLang="zh-CN" dirty="0"/>
              <a:t>10</a:t>
            </a:r>
            <a:r>
              <a:rPr lang="zh-CN" altLang="en-US" dirty="0"/>
              <a:t>条用户信息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数据同步问题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如果</a:t>
            </a:r>
            <a:r>
              <a:rPr lang="zh-CN" altLang="en-US" dirty="0" smtClean="0"/>
              <a:t>已经同步的数据发生变化怎么办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1103200" y="2172351"/>
            <a:ext cx="9735129" cy="316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0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解决方案一：替换分隔符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方案概述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10880" y="1635973"/>
            <a:ext cx="83371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使用程序提前将数据中的多字节分隔符替换为单字节分隔符</a:t>
            </a:r>
          </a:p>
        </p:txBody>
      </p:sp>
      <p:pic>
        <p:nvPicPr>
          <p:cNvPr id="9" name="图片 8"/>
          <p:cNvPicPr/>
          <p:nvPr/>
        </p:nvPicPr>
        <p:blipFill rotWithShape="1">
          <a:blip r:embed="rId3"/>
          <a:srcRect t="1539" b="-376"/>
          <a:stretch/>
        </p:blipFill>
        <p:spPr>
          <a:xfrm>
            <a:off x="1194974" y="2658033"/>
            <a:ext cx="4470720" cy="2357719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 rotWithShape="1">
          <a:blip r:embed="rId4"/>
          <a:srcRect r="32752"/>
          <a:stretch/>
        </p:blipFill>
        <p:spPr>
          <a:xfrm>
            <a:off x="7410942" y="2483223"/>
            <a:ext cx="4303283" cy="2707341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5602941" y="3469341"/>
            <a:ext cx="1407459" cy="735106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7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 smtClean="0">
                <a:solidFill>
                  <a:srgbClr val="FF0000"/>
                </a:solidFill>
              </a:rPr>
              <a:t>2021-01-02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en-US" altLang="zh-CN" dirty="0">
                <a:solidFill>
                  <a:schemeClr val="tx1"/>
                </a:solidFill>
              </a:rPr>
              <a:t>Hive</a:t>
            </a:r>
            <a:r>
              <a:rPr lang="zh-CN" altLang="en-US" dirty="0">
                <a:solidFill>
                  <a:schemeClr val="tx1"/>
                </a:solidFill>
              </a:rPr>
              <a:t>进行数据分析，将</a:t>
            </a:r>
            <a:r>
              <a:rPr lang="en-US" altLang="zh-CN" dirty="0">
                <a:solidFill>
                  <a:schemeClr val="tx1"/>
                </a:solidFill>
              </a:rPr>
              <a:t>MySQL</a:t>
            </a:r>
            <a:r>
              <a:rPr lang="zh-CN" altLang="en-US" dirty="0">
                <a:solidFill>
                  <a:schemeClr val="tx1"/>
                </a:solidFill>
              </a:rPr>
              <a:t>中的数据同步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数据同步问题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如果</a:t>
            </a:r>
            <a:r>
              <a:rPr lang="zh-CN" altLang="en-US" dirty="0" smtClean="0"/>
              <a:t>已经同步的数据发生变化怎么办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10" name="图片 9"/>
          <p:cNvPicPr/>
          <p:nvPr/>
        </p:nvPicPr>
        <p:blipFill rotWithShape="1">
          <a:blip r:embed="rId2"/>
          <a:srcRect l="-780" t="798" r="36836" b="-798"/>
          <a:stretch/>
        </p:blipFill>
        <p:spPr bwMode="auto">
          <a:xfrm>
            <a:off x="1340317" y="2428263"/>
            <a:ext cx="8314671" cy="36318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3582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 smtClean="0">
                <a:solidFill>
                  <a:srgbClr val="FF0000"/>
                </a:solidFill>
              </a:rPr>
              <a:t>2021-01-02</a:t>
            </a:r>
            <a:r>
              <a:rPr lang="zh-CN" altLang="en-US" b="1" dirty="0">
                <a:solidFill>
                  <a:srgbClr val="FF0000"/>
                </a:solidFill>
              </a:rPr>
              <a:t>：</a:t>
            </a:r>
            <a:r>
              <a:rPr lang="en-US" altLang="zh-CN" dirty="0">
                <a:solidFill>
                  <a:schemeClr val="tx1"/>
                </a:solidFill>
              </a:rPr>
              <a:t>MySQL</a:t>
            </a:r>
            <a:r>
              <a:rPr lang="zh-CN" altLang="en-US" dirty="0">
                <a:solidFill>
                  <a:schemeClr val="tx1"/>
                </a:solidFill>
              </a:rPr>
              <a:t>中</a:t>
            </a:r>
            <a:r>
              <a:rPr lang="zh-CN" altLang="en-US" dirty="0">
                <a:solidFill>
                  <a:srgbClr val="FF0000"/>
                </a:solidFill>
              </a:rPr>
              <a:t>新增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条</a:t>
            </a:r>
            <a:r>
              <a:rPr lang="zh-CN" altLang="en-US" dirty="0">
                <a:solidFill>
                  <a:schemeClr val="tx1"/>
                </a:solidFill>
              </a:rPr>
              <a:t>用户注册数据，并且有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条用户数据发生更新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数据同步问题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如果</a:t>
            </a:r>
            <a:r>
              <a:rPr lang="zh-CN" altLang="en-US" dirty="0" smtClean="0"/>
              <a:t>已经同步的数据发生变化怎么办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10" name="图片 9"/>
          <p:cNvPicPr/>
          <p:nvPr/>
        </p:nvPicPr>
        <p:blipFill>
          <a:blip r:embed="rId2"/>
          <a:stretch>
            <a:fillRect/>
          </a:stretch>
        </p:blipFill>
        <p:spPr>
          <a:xfrm>
            <a:off x="1133418" y="2266072"/>
            <a:ext cx="9704911" cy="334583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000061" y="5679703"/>
            <a:ext cx="6096000" cy="6258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spcBef>
                <a:spcPts val="360"/>
              </a:spcBef>
              <a:spcAft>
                <a:spcPts val="360"/>
              </a:spcAft>
              <a:buFont typeface="Wingdings" panose="05000000000000000000" pitchFamily="2" charset="2"/>
              <a:buChar char=""/>
            </a:pPr>
            <a:r>
              <a:rPr lang="zh-CN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新增两条用户数据</a:t>
            </a:r>
            <a:r>
              <a:rPr lang="en-US" altLang="zh-CN" sz="1400" b="1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011</a:t>
            </a:r>
            <a:r>
              <a:rPr lang="zh-CN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1400" b="1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012</a:t>
            </a:r>
            <a:endParaRPr lang="zh-CN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360"/>
              </a:spcBef>
              <a:spcAft>
                <a:spcPts val="360"/>
              </a:spcAft>
              <a:buFont typeface="Wingdings" panose="05000000000000000000" pitchFamily="2" charset="2"/>
              <a:buChar char=""/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008</a:t>
            </a:r>
            <a:r>
              <a:rPr lang="zh-CN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1400" dirty="0" err="1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addr</a:t>
            </a:r>
            <a:r>
              <a:rPr lang="zh-CN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发生了更新，</a:t>
            </a:r>
            <a:r>
              <a:rPr lang="zh-CN" altLang="zh-CN" sz="1400" b="1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从</a:t>
            </a:r>
            <a:r>
              <a:rPr lang="en-US" altLang="zh-CN" sz="1400" b="1" dirty="0" err="1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gz</a:t>
            </a:r>
            <a:r>
              <a:rPr lang="zh-CN" altLang="zh-CN" sz="1400" b="1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更新为</a:t>
            </a:r>
            <a:r>
              <a:rPr lang="en-US" altLang="zh-CN" sz="1400" b="1" dirty="0" err="1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sh</a:t>
            </a:r>
            <a:endParaRPr lang="zh-CN" altLang="zh-CN" sz="1400" dirty="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15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 smtClean="0">
                <a:solidFill>
                  <a:srgbClr val="FF0000"/>
                </a:solidFill>
              </a:rPr>
              <a:t>2021-01-03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en-US" altLang="zh-CN" dirty="0">
                <a:solidFill>
                  <a:schemeClr val="tx1"/>
                </a:solidFill>
              </a:rPr>
              <a:t>Hive</a:t>
            </a:r>
            <a:r>
              <a:rPr lang="zh-CN" altLang="en-US" dirty="0">
                <a:solidFill>
                  <a:schemeClr val="tx1"/>
                </a:solidFill>
              </a:rPr>
              <a:t>需要对</a:t>
            </a:r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en-US" dirty="0">
                <a:solidFill>
                  <a:schemeClr val="tx1"/>
                </a:solidFill>
              </a:rPr>
              <a:t>号的数据进行同步更新处理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数据同步问题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如果</a:t>
            </a:r>
            <a:r>
              <a:rPr lang="zh-CN" altLang="en-US" dirty="0" smtClean="0"/>
              <a:t>已经同步的数据发生变化怎么办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10" name="图片 9"/>
          <p:cNvPicPr/>
          <p:nvPr/>
        </p:nvPicPr>
        <p:blipFill rotWithShape="1">
          <a:blip r:embed="rId2"/>
          <a:srcRect l="-780" t="798" r="36836" b="-798"/>
          <a:stretch/>
        </p:blipFill>
        <p:spPr bwMode="auto">
          <a:xfrm>
            <a:off x="1080340" y="2265754"/>
            <a:ext cx="7256836" cy="31130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矩形 2"/>
          <p:cNvSpPr/>
          <p:nvPr/>
        </p:nvSpPr>
        <p:spPr>
          <a:xfrm>
            <a:off x="1063250" y="6115997"/>
            <a:ext cx="10044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360"/>
              </a:spcBef>
              <a:spcAft>
                <a:spcPts val="360"/>
              </a:spcAft>
            </a:pPr>
            <a:r>
              <a:rPr lang="zh-CN" altLang="zh-CN" dirty="0">
                <a:solidFill>
                  <a:srgbClr val="92D05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问题：新增的数据会直接加载到</a:t>
            </a:r>
            <a:r>
              <a:rPr lang="en-US" altLang="zh-CN" dirty="0">
                <a:solidFill>
                  <a:srgbClr val="92D05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Hive</a:t>
            </a:r>
            <a:r>
              <a:rPr lang="zh-CN" altLang="zh-CN" dirty="0">
                <a:solidFill>
                  <a:srgbClr val="92D05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表中，但是</a:t>
            </a:r>
            <a:r>
              <a:rPr lang="zh-CN" altLang="zh-CN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更新的数据如何存储在</a:t>
            </a:r>
            <a:r>
              <a:rPr lang="en-US" altLang="zh-CN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Hive</a:t>
            </a:r>
            <a:r>
              <a:rPr lang="zh-CN" altLang="zh-CN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表</a:t>
            </a:r>
            <a:r>
              <a:rPr lang="zh-CN" altLang="zh-CN" dirty="0">
                <a:solidFill>
                  <a:srgbClr val="92D05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中？</a:t>
            </a:r>
            <a:endParaRPr lang="zh-CN" altLang="zh-CN" dirty="0">
              <a:solidFill>
                <a:srgbClr val="92D050"/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284" y="5426944"/>
            <a:ext cx="7186892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05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数据同步问题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解决方案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方案</a:t>
            </a:r>
            <a:r>
              <a:rPr lang="zh-CN" altLang="en-US" dirty="0"/>
              <a:t>一：在</a:t>
            </a:r>
            <a:r>
              <a:rPr lang="en-US" altLang="zh-CN" dirty="0"/>
              <a:t>Hive</a:t>
            </a:r>
            <a:r>
              <a:rPr lang="zh-CN" altLang="en-US" dirty="0"/>
              <a:t>中用新的</a:t>
            </a:r>
            <a:r>
              <a:rPr lang="en-US" altLang="zh-CN" dirty="0" err="1"/>
              <a:t>addr</a:t>
            </a:r>
            <a:r>
              <a:rPr lang="zh-CN" altLang="en-US" dirty="0"/>
              <a:t>覆盖</a:t>
            </a:r>
            <a:r>
              <a:rPr lang="en-US" altLang="zh-CN" dirty="0"/>
              <a:t>008</a:t>
            </a:r>
            <a:r>
              <a:rPr lang="zh-CN" altLang="en-US" dirty="0"/>
              <a:t>的老的</a:t>
            </a:r>
            <a:r>
              <a:rPr lang="en-US" altLang="zh-CN" dirty="0" err="1"/>
              <a:t>addr</a:t>
            </a:r>
            <a:r>
              <a:rPr lang="zh-CN" altLang="en-US" dirty="0"/>
              <a:t>，</a:t>
            </a:r>
            <a:r>
              <a:rPr lang="zh-CN" altLang="en-US" b="1" dirty="0">
                <a:solidFill>
                  <a:srgbClr val="FF0000"/>
                </a:solidFill>
              </a:rPr>
              <a:t>直接</a:t>
            </a:r>
            <a:r>
              <a:rPr lang="zh-CN" altLang="en-US" b="1" dirty="0" smtClean="0">
                <a:solidFill>
                  <a:srgbClr val="FF0000"/>
                </a:solidFill>
              </a:rPr>
              <a:t>更新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sz="1400" b="1" dirty="0" smtClean="0"/>
              <a:t>优点</a:t>
            </a:r>
            <a:r>
              <a:rPr lang="zh-CN" altLang="en-US" sz="1400" dirty="0"/>
              <a:t>：实现最简单，使用起来最方便</a:t>
            </a:r>
          </a:p>
          <a:p>
            <a:r>
              <a:rPr lang="zh-CN" altLang="en-US" sz="1400" b="1" dirty="0" smtClean="0"/>
              <a:t>缺点</a:t>
            </a:r>
            <a:r>
              <a:rPr lang="zh-CN" altLang="en-US" sz="1400" dirty="0"/>
              <a:t>：</a:t>
            </a:r>
            <a:r>
              <a:rPr lang="zh-CN" altLang="en-US" sz="1400" dirty="0">
                <a:solidFill>
                  <a:srgbClr val="FF0000"/>
                </a:solidFill>
              </a:rPr>
              <a:t>没有历史状态</a:t>
            </a:r>
            <a:r>
              <a:rPr lang="zh-CN" altLang="en-US" sz="1400" dirty="0"/>
              <a:t>，</a:t>
            </a:r>
            <a:r>
              <a:rPr lang="en-US" altLang="zh-CN" sz="1400" dirty="0"/>
              <a:t>008</a:t>
            </a:r>
            <a:r>
              <a:rPr lang="zh-CN" altLang="en-US" sz="1400" dirty="0"/>
              <a:t>的地址是</a:t>
            </a:r>
            <a:r>
              <a:rPr lang="en-US" altLang="zh-CN" sz="1400" dirty="0"/>
              <a:t>1</a:t>
            </a:r>
            <a:r>
              <a:rPr lang="zh-CN" altLang="en-US" sz="1400" dirty="0"/>
              <a:t>月</a:t>
            </a:r>
            <a:r>
              <a:rPr lang="en-US" altLang="zh-CN" sz="1400" dirty="0"/>
              <a:t>2</a:t>
            </a:r>
            <a:r>
              <a:rPr lang="zh-CN" altLang="en-US" sz="1400" dirty="0"/>
              <a:t>号在</a:t>
            </a:r>
            <a:r>
              <a:rPr lang="en-US" altLang="zh-CN" sz="1400" dirty="0" err="1"/>
              <a:t>sh</a:t>
            </a:r>
            <a:r>
              <a:rPr lang="zh-CN" altLang="en-US" sz="1400" dirty="0"/>
              <a:t>，但是</a:t>
            </a:r>
            <a:r>
              <a:rPr lang="en-US" altLang="zh-CN" sz="1400" dirty="0"/>
              <a:t>1</a:t>
            </a:r>
            <a:r>
              <a:rPr lang="zh-CN" altLang="en-US" sz="1400" dirty="0"/>
              <a:t>月</a:t>
            </a:r>
            <a:r>
              <a:rPr lang="en-US" altLang="zh-CN" sz="1400" dirty="0"/>
              <a:t>2</a:t>
            </a:r>
            <a:r>
              <a:rPr lang="zh-CN" altLang="en-US" sz="1400" dirty="0"/>
              <a:t>号之前是在</a:t>
            </a:r>
            <a:r>
              <a:rPr lang="en-US" altLang="zh-CN" sz="1400" dirty="0" err="1"/>
              <a:t>gz</a:t>
            </a:r>
            <a:r>
              <a:rPr lang="zh-CN" altLang="en-US" sz="1400" dirty="0"/>
              <a:t>的，如果要查询</a:t>
            </a:r>
            <a:r>
              <a:rPr lang="en-US" altLang="zh-CN" sz="1400" dirty="0"/>
              <a:t>008</a:t>
            </a:r>
            <a:r>
              <a:rPr lang="zh-CN" altLang="en-US" sz="1400" dirty="0"/>
              <a:t>的</a:t>
            </a:r>
            <a:r>
              <a:rPr lang="en-US" altLang="zh-CN" sz="1400" dirty="0"/>
              <a:t>1</a:t>
            </a:r>
            <a:r>
              <a:rPr lang="zh-CN" altLang="en-US" sz="1400" dirty="0"/>
              <a:t>月</a:t>
            </a:r>
            <a:r>
              <a:rPr lang="en-US" altLang="zh-CN" sz="1400" dirty="0"/>
              <a:t>2</a:t>
            </a:r>
            <a:r>
              <a:rPr lang="zh-CN" altLang="en-US" sz="1400" dirty="0"/>
              <a:t>号之前的</a:t>
            </a:r>
            <a:r>
              <a:rPr lang="en-US" altLang="zh-CN" sz="1400" dirty="0" err="1"/>
              <a:t>addr</a:t>
            </a:r>
            <a:r>
              <a:rPr lang="zh-CN" altLang="en-US" sz="1400" dirty="0"/>
              <a:t>就无法查询，也不能使用</a:t>
            </a:r>
            <a:r>
              <a:rPr lang="en-US" altLang="zh-CN" sz="1400" dirty="0" err="1"/>
              <a:t>sh</a:t>
            </a:r>
            <a:r>
              <a:rPr lang="zh-CN" altLang="en-US" sz="1400" dirty="0"/>
              <a:t>代替</a:t>
            </a:r>
          </a:p>
          <a:p>
            <a:endParaRPr lang="en-US" altLang="zh-CN" dirty="0" smtClean="0"/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6760396" y="2459783"/>
            <a:ext cx="4983368" cy="2981793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 rotWithShape="1">
          <a:blip r:embed="rId3"/>
          <a:srcRect l="-780" t="798" r="36836" b="-798"/>
          <a:stretch/>
        </p:blipFill>
        <p:spPr bwMode="auto">
          <a:xfrm>
            <a:off x="994774" y="2459783"/>
            <a:ext cx="4895037" cy="25694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右箭头 2"/>
          <p:cNvSpPr/>
          <p:nvPr/>
        </p:nvSpPr>
        <p:spPr>
          <a:xfrm>
            <a:off x="5952565" y="4347882"/>
            <a:ext cx="807831" cy="17033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0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数据同步问题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解决方案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方案</a:t>
            </a:r>
            <a:r>
              <a:rPr lang="zh-CN" altLang="en-US" dirty="0"/>
              <a:t>二：每次数据改变，根据日期构建一份</a:t>
            </a:r>
            <a:r>
              <a:rPr lang="zh-CN" altLang="en-US" dirty="0">
                <a:solidFill>
                  <a:srgbClr val="FF0000"/>
                </a:solidFill>
              </a:rPr>
              <a:t>全量的快照</a:t>
            </a:r>
            <a:r>
              <a:rPr lang="zh-CN" altLang="en-US" dirty="0"/>
              <a:t>表，每天一张</a:t>
            </a:r>
            <a:r>
              <a:rPr lang="zh-CN" altLang="en-US" dirty="0" smtClean="0"/>
              <a:t>表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sz="1400" b="1" dirty="0" smtClean="0"/>
              <a:t>优点</a:t>
            </a:r>
            <a:r>
              <a:rPr lang="zh-CN" altLang="en-US" sz="1400" dirty="0" smtClean="0"/>
              <a:t>：</a:t>
            </a:r>
            <a:r>
              <a:rPr lang="zh-CN" altLang="zh-CN" sz="1400" dirty="0"/>
              <a:t>记录了所有数据在不同时间的</a:t>
            </a:r>
            <a:r>
              <a:rPr lang="zh-CN" altLang="zh-CN" sz="1400" dirty="0" smtClean="0"/>
              <a:t>状态</a:t>
            </a:r>
            <a:endParaRPr lang="en-US" altLang="zh-CN" sz="1400" dirty="0" smtClean="0"/>
          </a:p>
          <a:p>
            <a:r>
              <a:rPr lang="zh-CN" altLang="en-US" sz="1400" b="1" dirty="0" smtClean="0"/>
              <a:t>缺点</a:t>
            </a:r>
            <a:r>
              <a:rPr lang="zh-CN" altLang="en-US" sz="1400" dirty="0" smtClean="0"/>
              <a:t>：</a:t>
            </a:r>
            <a:r>
              <a:rPr lang="zh-CN" altLang="zh-CN" sz="1400" b="1" dirty="0">
                <a:solidFill>
                  <a:srgbClr val="FF0000"/>
                </a:solidFill>
              </a:rPr>
              <a:t>冗余存储</a:t>
            </a:r>
            <a:r>
              <a:rPr lang="zh-CN" altLang="zh-CN" sz="1400" dirty="0"/>
              <a:t>了很多没有发生变化的数据，导致存储的数据量过大 </a:t>
            </a:r>
            <a:endParaRPr lang="en-US" altLang="zh-CN" dirty="0" smtClean="0"/>
          </a:p>
        </p:txBody>
      </p:sp>
      <p:pic>
        <p:nvPicPr>
          <p:cNvPr id="10" name="图片 9"/>
          <p:cNvPicPr/>
          <p:nvPr/>
        </p:nvPicPr>
        <p:blipFill rotWithShape="1">
          <a:blip r:embed="rId2"/>
          <a:srcRect l="-780" t="798" r="36836" b="-798"/>
          <a:stretch/>
        </p:blipFill>
        <p:spPr bwMode="auto">
          <a:xfrm>
            <a:off x="895462" y="2788198"/>
            <a:ext cx="5075032" cy="22141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图片 10"/>
          <p:cNvPicPr/>
          <p:nvPr/>
        </p:nvPicPr>
        <p:blipFill>
          <a:blip r:embed="rId3"/>
          <a:stretch>
            <a:fillRect/>
          </a:stretch>
        </p:blipFill>
        <p:spPr>
          <a:xfrm>
            <a:off x="6262651" y="2788198"/>
            <a:ext cx="5561796" cy="264441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949339" y="2324435"/>
            <a:ext cx="2188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 Light" panose="020B0502040204020203" pitchFamily="34" charset="-122"/>
                <a:cs typeface="Times New Roman" panose="02020603050405020304" pitchFamily="18" charset="0"/>
              </a:rPr>
              <a:t>tb_user_2021-01-03</a:t>
            </a:r>
            <a:endParaRPr lang="zh-CN" altLang="en-US" b="1" dirty="0"/>
          </a:p>
        </p:txBody>
      </p:sp>
      <p:sp>
        <p:nvSpPr>
          <p:cNvPr id="12" name="矩形 11"/>
          <p:cNvSpPr/>
          <p:nvPr/>
        </p:nvSpPr>
        <p:spPr>
          <a:xfrm>
            <a:off x="1978845" y="2324435"/>
            <a:ext cx="2188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微软雅黑 Light" panose="020B0502040204020203" pitchFamily="34" charset="-122"/>
                <a:cs typeface="Times New Roman" panose="02020603050405020304" pitchFamily="18" charset="0"/>
              </a:rPr>
              <a:t>tb_user_2021-01-02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07792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数据同步问题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解决方案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方案</a:t>
            </a:r>
            <a:r>
              <a:rPr lang="zh-CN" altLang="en-US" dirty="0"/>
              <a:t>三：</a:t>
            </a:r>
            <a:r>
              <a:rPr lang="zh-CN" altLang="en-US" dirty="0">
                <a:solidFill>
                  <a:srgbClr val="FF0000"/>
                </a:solidFill>
              </a:rPr>
              <a:t>构建拉链表</a:t>
            </a:r>
            <a:r>
              <a:rPr lang="zh-CN" altLang="en-US" dirty="0"/>
              <a:t>，通过时间标记</a:t>
            </a:r>
            <a:r>
              <a:rPr lang="zh-CN" altLang="en-US" dirty="0">
                <a:solidFill>
                  <a:srgbClr val="FF0000"/>
                </a:solidFill>
              </a:rPr>
              <a:t>发生变化的数据的每种状态</a:t>
            </a:r>
            <a:r>
              <a:rPr lang="zh-CN" altLang="en-US" dirty="0"/>
              <a:t>的时间周期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13" name="图片 12"/>
          <p:cNvPicPr/>
          <p:nvPr/>
        </p:nvPicPr>
        <p:blipFill>
          <a:blip r:embed="rId2"/>
          <a:stretch>
            <a:fillRect/>
          </a:stretch>
        </p:blipFill>
        <p:spPr>
          <a:xfrm>
            <a:off x="1051672" y="2303125"/>
            <a:ext cx="10835527" cy="3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3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数据</a:t>
            </a:r>
            <a:r>
              <a:rPr lang="zh-CN" altLang="en-US" dirty="0">
                <a:solidFill>
                  <a:schemeClr val="tx1"/>
                </a:solidFill>
              </a:rPr>
              <a:t>同步</a:t>
            </a:r>
            <a:r>
              <a:rPr lang="zh-CN" altLang="en-US" dirty="0" smtClean="0">
                <a:solidFill>
                  <a:schemeClr val="tx1"/>
                </a:solidFill>
              </a:rPr>
              <a:t>问题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拉链</a:t>
            </a:r>
            <a:r>
              <a:rPr lang="zh-CN" altLang="en-US" dirty="0">
                <a:solidFill>
                  <a:srgbClr val="FF0000"/>
                </a:solidFill>
              </a:rPr>
              <a:t>表的</a:t>
            </a:r>
            <a:r>
              <a:rPr lang="zh-CN" altLang="en-US" dirty="0" smtClean="0">
                <a:solidFill>
                  <a:srgbClr val="FF0000"/>
                </a:solidFill>
              </a:rPr>
              <a:t>设计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拉链</a:t>
            </a:r>
            <a:r>
              <a:rPr lang="zh-CN" altLang="en-US" dirty="0">
                <a:solidFill>
                  <a:schemeClr val="tx1"/>
                </a:solidFill>
              </a:rPr>
              <a:t>表的</a:t>
            </a:r>
            <a:r>
              <a:rPr lang="zh-CN" altLang="en-US" dirty="0" smtClean="0">
                <a:solidFill>
                  <a:schemeClr val="tx1"/>
                </a:solidFill>
              </a:rPr>
              <a:t>实现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32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505903" y="1635973"/>
            <a:ext cx="11219371" cy="4997317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rgbClr val="92D050"/>
                </a:solidFill>
              </a:rPr>
              <a:t>拉链</a:t>
            </a:r>
            <a:r>
              <a:rPr lang="zh-CN" altLang="en-US" b="1" dirty="0">
                <a:solidFill>
                  <a:srgbClr val="92D050"/>
                </a:solidFill>
              </a:rPr>
              <a:t>表</a:t>
            </a:r>
            <a:r>
              <a:rPr lang="zh-CN" altLang="en-US" dirty="0"/>
              <a:t>专门用于解决在数据仓库中</a:t>
            </a:r>
            <a:r>
              <a:rPr lang="zh-CN" altLang="en-US" b="1" dirty="0">
                <a:solidFill>
                  <a:srgbClr val="92D050"/>
                </a:solidFill>
              </a:rPr>
              <a:t>数据发生变化如何实现数据存储</a:t>
            </a:r>
            <a:r>
              <a:rPr lang="zh-CN" altLang="en-US" dirty="0"/>
              <a:t>的</a:t>
            </a:r>
            <a:r>
              <a:rPr lang="zh-CN" altLang="en-US" dirty="0" smtClean="0"/>
              <a:t>问题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 smtClean="0"/>
              <a:t>拉链</a:t>
            </a:r>
            <a:r>
              <a:rPr lang="zh-CN" altLang="en-US" dirty="0"/>
              <a:t>表的设计是</a:t>
            </a:r>
            <a:r>
              <a:rPr lang="zh-CN" altLang="en-US" dirty="0">
                <a:solidFill>
                  <a:srgbClr val="FF0000"/>
                </a:solidFill>
              </a:rPr>
              <a:t>将更新的数据进行状态记录</a:t>
            </a:r>
            <a:r>
              <a:rPr lang="zh-CN" altLang="en-US" dirty="0"/>
              <a:t>，没有发生更新的数据不进行状态存储，用于存储所有数据在不同时间上的所有状态，</a:t>
            </a:r>
            <a:r>
              <a:rPr lang="zh-CN" altLang="en-US" dirty="0">
                <a:solidFill>
                  <a:srgbClr val="FF0000"/>
                </a:solidFill>
              </a:rPr>
              <a:t>通过时间进行标记每个状态的生命周期</a:t>
            </a:r>
            <a:r>
              <a:rPr lang="zh-CN" altLang="en-US" dirty="0"/>
              <a:t>，查询时，</a:t>
            </a:r>
            <a:r>
              <a:rPr lang="zh-CN" altLang="en-US" dirty="0">
                <a:solidFill>
                  <a:srgbClr val="FF0000"/>
                </a:solidFill>
              </a:rPr>
              <a:t>根据需求可以获取指定时间范围状态的数据</a:t>
            </a:r>
            <a:r>
              <a:rPr lang="zh-CN" altLang="en-US" dirty="0"/>
              <a:t>，默认</a:t>
            </a:r>
            <a:r>
              <a:rPr lang="zh-CN" altLang="en-US" dirty="0">
                <a:solidFill>
                  <a:srgbClr val="FF0000"/>
                </a:solidFill>
              </a:rPr>
              <a:t>用</a:t>
            </a:r>
            <a:r>
              <a:rPr lang="en-US" altLang="zh-CN" dirty="0">
                <a:solidFill>
                  <a:srgbClr val="FF0000"/>
                </a:solidFill>
              </a:rPr>
              <a:t>9999-12-31</a:t>
            </a:r>
            <a:r>
              <a:rPr lang="zh-CN" altLang="en-US" dirty="0">
                <a:solidFill>
                  <a:srgbClr val="FF0000"/>
                </a:solidFill>
              </a:rPr>
              <a:t>等最大值来表示最新</a:t>
            </a:r>
            <a:r>
              <a:rPr lang="zh-CN" altLang="en-US" dirty="0" smtClean="0">
                <a:solidFill>
                  <a:srgbClr val="FF0000"/>
                </a:solidFill>
              </a:rPr>
              <a:t>状态。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拉链表的设计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zh-CN" dirty="0"/>
              <a:t>功能与应用场景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57346" name="Picture 2" descr="https://gimg2.baidu.com/image_search/src=http%3A%2F%2Fattachbak.dataguru.cn%2Fattachments%2Fportal%2F201308%2F08%2F13363028cg41y11ko2k8ko.png&amp;refer=http%3A%2F%2Fattachbak.dataguru.cn&amp;app=2002&amp;size=f9999,10000&amp;q=a80&amp;n=0&amp;g=0n&amp;fmt=jpeg?sec=1620289572&amp;t=bed47afd59673ea2a00afa97dad086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819" y="3752814"/>
            <a:ext cx="6881719" cy="288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620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拉链表的设计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zh-CN" dirty="0"/>
              <a:t>实现过程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9" name="图片 8" descr="C:\Users\Frank\Desktop\未命名文件.jpg"/>
          <p:cNvPicPr/>
          <p:nvPr/>
        </p:nvPicPr>
        <p:blipFill>
          <a:blip r:embed="rId2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502" y="940081"/>
            <a:ext cx="8159239" cy="57574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082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拉链表的设计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zh-CN" dirty="0"/>
              <a:t>实现过程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457271"/>
            <a:ext cx="8917213" cy="421957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 smtClean="0"/>
              <a:t>Step1</a:t>
            </a:r>
            <a:r>
              <a:rPr lang="zh-CN" altLang="en-US" dirty="0"/>
              <a:t>：增量采集变化数据，放入</a:t>
            </a:r>
            <a:r>
              <a:rPr lang="zh-CN" altLang="en-US" dirty="0">
                <a:solidFill>
                  <a:srgbClr val="FF0000"/>
                </a:solidFill>
              </a:rPr>
              <a:t>增量表</a:t>
            </a:r>
            <a:r>
              <a:rPr lang="zh-CN" altLang="en-US" dirty="0" smtClean="0"/>
              <a:t>中</a:t>
            </a:r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10" name="图片 9"/>
          <p:cNvPicPr/>
          <p:nvPr/>
        </p:nvPicPr>
        <p:blipFill>
          <a:blip r:embed="rId2"/>
          <a:stretch>
            <a:fillRect/>
          </a:stretch>
        </p:blipFill>
        <p:spPr>
          <a:xfrm>
            <a:off x="1145734" y="1863310"/>
            <a:ext cx="8809505" cy="969814"/>
          </a:xfrm>
          <a:prstGeom prst="rect">
            <a:avLst/>
          </a:prstGeom>
        </p:spPr>
      </p:pic>
      <p:pic>
        <p:nvPicPr>
          <p:cNvPr id="9" name="图片 8" descr="C:\Users\Frank\Desktop\未命名文件.jpg"/>
          <p:cNvPicPr/>
          <p:nvPr/>
        </p:nvPicPr>
        <p:blipFill>
          <a:blip r:embed="rId3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6" y="2933699"/>
            <a:ext cx="9441516" cy="3763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466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165412" y="4509247"/>
            <a:ext cx="4742330" cy="286872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解决方案一：替换分隔符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程序</a:t>
            </a:r>
            <a:r>
              <a:rPr lang="zh-CN" altLang="en-US" dirty="0"/>
              <a:t>开发</a:t>
            </a:r>
          </a:p>
        </p:txBody>
      </p:sp>
      <p:sp>
        <p:nvSpPr>
          <p:cNvPr id="3" name="矩形 2"/>
          <p:cNvSpPr/>
          <p:nvPr/>
        </p:nvSpPr>
        <p:spPr>
          <a:xfrm>
            <a:off x="710880" y="1635973"/>
            <a:ext cx="83371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使用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MR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程序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提前将数据中的多字节分隔符替换为单字节分隔符</a:t>
            </a:r>
          </a:p>
        </p:txBody>
      </p:sp>
      <p:sp>
        <p:nvSpPr>
          <p:cNvPr id="2" name="矩形 1"/>
          <p:cNvSpPr/>
          <p:nvPr/>
        </p:nvSpPr>
        <p:spPr>
          <a:xfrm>
            <a:off x="710880" y="2153229"/>
            <a:ext cx="11552838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public static class 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ChangeSplitMapper </a:t>
            </a: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extends 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Mapper&lt;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LongWritable,Text,Text,NullWritable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&gt;{</a:t>
            </a:r>
            <a:b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      </a:t>
            </a:r>
            <a:r>
              <a:rPr lang="en-US" altLang="zh-CN" sz="1400" i="1" dirty="0">
                <a:solidFill>
                  <a:srgbClr val="808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//</a:t>
            </a:r>
            <a:r>
              <a:rPr lang="zh-CN" altLang="zh-CN" sz="1400" i="1" dirty="0">
                <a:solidFill>
                  <a:srgbClr val="80808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定义输出的</a:t>
            </a:r>
            <a:r>
              <a:rPr lang="en-US" altLang="zh-CN" sz="1400" i="1" dirty="0">
                <a:solidFill>
                  <a:srgbClr val="80808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Key</a:t>
            </a:r>
            <a:br>
              <a:rPr lang="en-US" altLang="zh-CN" sz="1400" i="1" dirty="0">
                <a:solidFill>
                  <a:srgbClr val="808080"/>
                </a:solidFill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i="1" dirty="0">
                <a:solidFill>
                  <a:srgbClr val="80808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        </a:t>
            </a: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private 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Text </a:t>
            </a:r>
            <a:r>
              <a:rPr lang="en-US" altLang="zh-CN" sz="1400" b="1" dirty="0">
                <a:solidFill>
                  <a:srgbClr val="660E7A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outputKey 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= </a:t>
            </a: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new 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Text();</a:t>
            </a:r>
            <a:b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      </a:t>
            </a:r>
            <a:r>
              <a:rPr lang="en-US" altLang="zh-CN" sz="1400" i="1" dirty="0">
                <a:solidFill>
                  <a:srgbClr val="808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//</a:t>
            </a:r>
            <a:r>
              <a:rPr lang="zh-CN" altLang="zh-CN" sz="1400" i="1" dirty="0">
                <a:solidFill>
                  <a:srgbClr val="80808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定义输出的</a:t>
            </a:r>
            <a:r>
              <a:rPr lang="en-US" altLang="zh-CN" sz="1400" i="1" dirty="0">
                <a:solidFill>
                  <a:srgbClr val="80808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Value</a:t>
            </a:r>
            <a:br>
              <a:rPr lang="en-US" altLang="zh-CN" sz="1400" i="1" dirty="0">
                <a:solidFill>
                  <a:srgbClr val="808080"/>
                </a:solidFill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i="1" dirty="0">
                <a:solidFill>
                  <a:srgbClr val="80808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        </a:t>
            </a: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private 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NullWritable </a:t>
            </a:r>
            <a:r>
              <a:rPr lang="en-US" altLang="zh-CN" sz="1400" b="1" dirty="0">
                <a:solidFill>
                  <a:srgbClr val="660E7A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outputValue 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= NullWritable.</a:t>
            </a:r>
            <a:r>
              <a:rPr lang="en-US" altLang="zh-CN" sz="1400" i="1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get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();</a:t>
            </a:r>
            <a:b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/>
            </a:r>
            <a:b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 </a:t>
            </a:r>
            <a:r>
              <a:rPr lang="en-US" altLang="zh-CN" sz="1400" dirty="0" smtClean="0">
                <a:solidFill>
                  <a:srgbClr val="808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@</a:t>
            </a:r>
            <a:r>
              <a:rPr lang="en-US" altLang="zh-CN" sz="1400" dirty="0">
                <a:solidFill>
                  <a:srgbClr val="808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Override</a:t>
            </a:r>
            <a:br>
              <a:rPr lang="en-US" altLang="zh-CN" sz="1400" dirty="0">
                <a:solidFill>
                  <a:srgbClr val="808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dirty="0">
                <a:solidFill>
                  <a:srgbClr val="808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 </a:t>
            </a:r>
            <a:r>
              <a:rPr lang="en-US" altLang="zh-CN" sz="1400" b="1" dirty="0" smtClean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protected </a:t>
            </a: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void 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map(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LongWritable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key, Text value, Context context) </a:t>
            </a: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throws 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IOException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, 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InterruptedException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{</a:t>
            </a:r>
            <a:b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   </a:t>
            </a:r>
            <a:r>
              <a:rPr lang="en-US" altLang="zh-CN" sz="14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400" i="1" dirty="0" smtClean="0">
                <a:solidFill>
                  <a:srgbClr val="808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//</a:t>
            </a:r>
            <a:r>
              <a:rPr lang="zh-CN" altLang="zh-CN" sz="1400" i="1" dirty="0">
                <a:solidFill>
                  <a:srgbClr val="80808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获取每条数据</a:t>
            </a:r>
            <a:r>
              <a:rPr lang="en-US" altLang="zh-CN" sz="1400" i="1" dirty="0">
                <a:solidFill>
                  <a:srgbClr val="80808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/>
            </a:r>
            <a:br>
              <a:rPr lang="en-US" altLang="zh-CN" sz="1400" i="1" dirty="0">
                <a:solidFill>
                  <a:srgbClr val="808080"/>
                </a:solidFill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i="1" dirty="0">
                <a:solidFill>
                  <a:srgbClr val="80808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            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String line = 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value.toString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();</a:t>
            </a:r>
            <a:b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    </a:t>
            </a:r>
            <a:r>
              <a:rPr lang="en-US" altLang="zh-CN" sz="1400" i="1" dirty="0" smtClean="0">
                <a:solidFill>
                  <a:srgbClr val="808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//</a:t>
            </a:r>
            <a:r>
              <a:rPr lang="zh-CN" altLang="zh-CN" sz="1400" i="1" dirty="0">
                <a:solidFill>
                  <a:srgbClr val="80808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将里面的</a:t>
            </a:r>
            <a:r>
              <a:rPr lang="en-US" altLang="zh-CN" sz="1400" i="1" dirty="0">
                <a:solidFill>
                  <a:srgbClr val="80808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||</a:t>
            </a:r>
            <a:r>
              <a:rPr lang="zh-CN" altLang="zh-CN" sz="1400" i="1" dirty="0">
                <a:solidFill>
                  <a:srgbClr val="80808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转换为</a:t>
            </a:r>
            <a:r>
              <a:rPr lang="en-US" altLang="zh-CN" sz="1400" i="1" dirty="0">
                <a:solidFill>
                  <a:srgbClr val="80808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|</a:t>
            </a:r>
            <a:br>
              <a:rPr lang="en-US" altLang="zh-CN" sz="1400" i="1" dirty="0">
                <a:solidFill>
                  <a:srgbClr val="808080"/>
                </a:solidFill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i="1" dirty="0">
                <a:solidFill>
                  <a:srgbClr val="80808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            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String 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newLine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= 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line.replaceAll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400" b="1" dirty="0">
                <a:solidFill>
                  <a:srgbClr val="008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"</a:t>
            </a: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\\</a:t>
            </a:r>
            <a:r>
              <a:rPr lang="en-US" altLang="zh-CN" sz="1400" b="1" dirty="0">
                <a:solidFill>
                  <a:srgbClr val="008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|</a:t>
            </a: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\\</a:t>
            </a:r>
            <a:r>
              <a:rPr lang="en-US" altLang="zh-CN" sz="1400" b="1" dirty="0">
                <a:solidFill>
                  <a:srgbClr val="008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|"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, </a:t>
            </a:r>
            <a:r>
              <a:rPr lang="en-US" altLang="zh-CN" sz="1400" b="1" dirty="0">
                <a:solidFill>
                  <a:srgbClr val="008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"|"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);</a:t>
            </a:r>
            <a:b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   </a:t>
            </a:r>
            <a:r>
              <a:rPr lang="en-US" altLang="zh-CN" sz="1400" i="1" dirty="0" smtClean="0">
                <a:solidFill>
                  <a:srgbClr val="808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//</a:t>
            </a:r>
            <a:r>
              <a:rPr lang="zh-CN" altLang="zh-CN" sz="1400" i="1" dirty="0">
                <a:solidFill>
                  <a:srgbClr val="80808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替换后的内容作为</a:t>
            </a:r>
            <a:r>
              <a:rPr lang="en-US" altLang="zh-CN" sz="1400" i="1" dirty="0">
                <a:solidFill>
                  <a:srgbClr val="80808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Key</a:t>
            </a:r>
            <a:br>
              <a:rPr lang="en-US" altLang="zh-CN" sz="1400" i="1" dirty="0">
                <a:solidFill>
                  <a:srgbClr val="808080"/>
                </a:solidFill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i="1" dirty="0">
                <a:solidFill>
                  <a:srgbClr val="80808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            </a:t>
            </a:r>
            <a:r>
              <a:rPr lang="en-US" altLang="zh-CN" sz="1400" b="1" dirty="0" err="1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this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.</a:t>
            </a:r>
            <a:r>
              <a:rPr lang="en-US" altLang="zh-CN" sz="1400" b="1" dirty="0" err="1">
                <a:solidFill>
                  <a:srgbClr val="660E7A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outputKey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.set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newLine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);</a:t>
            </a:r>
            <a:b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   </a:t>
            </a:r>
            <a:r>
              <a:rPr lang="en-US" altLang="zh-CN" sz="1400" i="1" dirty="0" smtClean="0">
                <a:solidFill>
                  <a:srgbClr val="808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//</a:t>
            </a:r>
            <a:r>
              <a:rPr lang="zh-CN" altLang="zh-CN" sz="1400" i="1" dirty="0">
                <a:solidFill>
                  <a:srgbClr val="80808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输出结果</a:t>
            </a:r>
            <a:r>
              <a:rPr lang="en-US" altLang="zh-CN" sz="1400" i="1" dirty="0">
                <a:solidFill>
                  <a:srgbClr val="80808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/>
            </a:r>
            <a:br>
              <a:rPr lang="en-US" altLang="zh-CN" sz="1400" i="1" dirty="0">
                <a:solidFill>
                  <a:srgbClr val="808080"/>
                </a:solidFill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i="1" dirty="0">
                <a:solidFill>
                  <a:srgbClr val="80808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            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context.write(</a:t>
            </a:r>
            <a:r>
              <a:rPr lang="en-US" altLang="zh-CN" sz="1400" b="1" dirty="0" err="1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this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.</a:t>
            </a:r>
            <a:r>
              <a:rPr lang="en-US" altLang="zh-CN" sz="1400" b="1" dirty="0" err="1">
                <a:solidFill>
                  <a:srgbClr val="660E7A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outputKey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400" b="1" dirty="0" err="1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this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.</a:t>
            </a:r>
            <a:r>
              <a:rPr lang="en-US" altLang="zh-CN" sz="1400" b="1" dirty="0" err="1">
                <a:solidFill>
                  <a:srgbClr val="660E7A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outputValue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);</a:t>
            </a:r>
            <a:b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      }</a:t>
            </a:r>
            <a:b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  }</a:t>
            </a:r>
            <a:b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}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1153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拉链表的设计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zh-CN" dirty="0"/>
              <a:t>实现过程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457271"/>
            <a:ext cx="8917213" cy="4219575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r>
              <a:rPr lang="en-US" altLang="zh-CN" dirty="0" smtClean="0"/>
              <a:t>Step2</a:t>
            </a:r>
            <a:r>
              <a:rPr lang="zh-CN" altLang="en-US" dirty="0" smtClean="0"/>
              <a:t>：将</a:t>
            </a:r>
            <a:r>
              <a:rPr lang="en-US" altLang="zh-CN" dirty="0"/>
              <a:t>Hive</a:t>
            </a:r>
            <a:r>
              <a:rPr lang="zh-CN" altLang="en-US" dirty="0"/>
              <a:t>中的拉链表与临时表的数据进行</a:t>
            </a:r>
            <a:r>
              <a:rPr lang="zh-CN" altLang="en-US" dirty="0" smtClean="0"/>
              <a:t>合并，合并结果写入临时表</a:t>
            </a:r>
            <a:endParaRPr lang="en-US" altLang="zh-CN" dirty="0" smtClean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en-US" altLang="zh-CN" dirty="0" smtClean="0"/>
              <a:t>Step3</a:t>
            </a:r>
            <a:r>
              <a:rPr lang="zh-CN" altLang="en-US" dirty="0"/>
              <a:t>：将临时表的数据覆盖写入</a:t>
            </a:r>
            <a:r>
              <a:rPr lang="zh-CN" altLang="en-US" dirty="0">
                <a:solidFill>
                  <a:srgbClr val="FF0000"/>
                </a:solidFill>
              </a:rPr>
              <a:t>拉链表</a:t>
            </a:r>
            <a:r>
              <a:rPr lang="zh-CN" altLang="en-US" dirty="0"/>
              <a:t>中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11" name="图片 10"/>
          <p:cNvPicPr/>
          <p:nvPr/>
        </p:nvPicPr>
        <p:blipFill>
          <a:blip r:embed="rId2"/>
          <a:stretch>
            <a:fillRect/>
          </a:stretch>
        </p:blipFill>
        <p:spPr>
          <a:xfrm>
            <a:off x="2069659" y="2424100"/>
            <a:ext cx="8249278" cy="276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6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数据</a:t>
            </a:r>
            <a:r>
              <a:rPr lang="zh-CN" altLang="en-US" dirty="0">
                <a:solidFill>
                  <a:schemeClr val="tx1"/>
                </a:solidFill>
              </a:rPr>
              <a:t>同步</a:t>
            </a:r>
            <a:r>
              <a:rPr lang="zh-CN" altLang="en-US" dirty="0" smtClean="0">
                <a:solidFill>
                  <a:schemeClr val="tx1"/>
                </a:solidFill>
              </a:rPr>
              <a:t>问题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拉链</a:t>
            </a:r>
            <a:r>
              <a:rPr lang="zh-CN" altLang="en-US" dirty="0">
                <a:solidFill>
                  <a:schemeClr val="tx1"/>
                </a:solidFill>
              </a:rPr>
              <a:t>表的</a:t>
            </a:r>
            <a:r>
              <a:rPr lang="zh-CN" altLang="en-US" dirty="0" smtClean="0">
                <a:solidFill>
                  <a:schemeClr val="tx1"/>
                </a:solidFill>
              </a:rPr>
              <a:t>设计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拉链</a:t>
            </a:r>
            <a:r>
              <a:rPr lang="zh-CN" altLang="en-US" dirty="0">
                <a:solidFill>
                  <a:srgbClr val="FF0000"/>
                </a:solidFill>
              </a:rPr>
              <a:t>表的</a:t>
            </a:r>
            <a:r>
              <a:rPr lang="zh-CN" altLang="en-US" dirty="0" smtClean="0">
                <a:solidFill>
                  <a:srgbClr val="FF0000"/>
                </a:solidFill>
              </a:rPr>
              <a:t>实现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26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Step1</a:t>
            </a:r>
            <a:r>
              <a:rPr lang="zh-CN" altLang="en-US" dirty="0" smtClean="0"/>
              <a:t>：创建拉链表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拉链表的实现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zh-CN" dirty="0"/>
              <a:t>数据准备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5491947" y="2743711"/>
            <a:ext cx="6700053" cy="2542260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289506" y="2583680"/>
            <a:ext cx="5060738" cy="2862322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创建拉链表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dw_zipper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userid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phone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nick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gender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addr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starttime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endtime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 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\t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加载模拟数据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local inpath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'/root/hivedata/zipper.txt'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dw_zipper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查询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userid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nick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addr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starttime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endtime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dw_zipper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37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Step2</a:t>
            </a:r>
            <a:r>
              <a:rPr lang="zh-CN" altLang="en-US" dirty="0" smtClean="0"/>
              <a:t>：模拟增量数据采集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拉链表的实现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增量</a:t>
            </a:r>
            <a:r>
              <a:rPr lang="zh-CN" altLang="en-US" dirty="0"/>
              <a:t>采集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5832624" y="3256269"/>
            <a:ext cx="6359376" cy="1289797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417775" y="2654673"/>
            <a:ext cx="5060738" cy="249299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 创建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ods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层增量表 加载数据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ods_zipper_update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userid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phone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nick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gender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addr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starttime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endtime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 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\t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local inpath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'/root/hivedata/update.txt'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ods_zipper_update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45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Step3</a:t>
            </a:r>
            <a:r>
              <a:rPr lang="zh-CN" altLang="en-US" dirty="0" smtClean="0"/>
              <a:t>：临时表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拉链表的实现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创建临时</a:t>
            </a:r>
            <a:r>
              <a:rPr lang="zh-CN" altLang="en-US" dirty="0"/>
              <a:t>表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3555310" y="1761624"/>
            <a:ext cx="5060738" cy="2215991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创建临时表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tmp_zipper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userid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phone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nick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gender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addr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starttime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endtime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 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\t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469" y="4339526"/>
            <a:ext cx="7384420" cy="147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0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拉链表的实现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合并历史拉链表与增量</a:t>
            </a:r>
            <a:r>
              <a:rPr lang="zh-CN" altLang="en-US" dirty="0" smtClean="0"/>
              <a:t>表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1747014" y="1725795"/>
            <a:ext cx="8677330" cy="433965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overwrite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tmp_zipper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userid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phone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nick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gender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addr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starttime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endtime</a:t>
            </a:r>
            <a:b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ods_zipper_update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union all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查询原来拉链表的所有数据，并将这次需要更新的数据的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endTime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更改为更新值的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startTime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userid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phone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nick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gender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addr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starttime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如果这条数据没有更新或者这条数据不是要更改的数据，就保留原来的值，否则就改为新数据的开始时间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-1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i="1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if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b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userid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is null or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endtime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&lt;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'9999-12-31'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endtime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date_sub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b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starttime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endtime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dw_zipper a 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left join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ods_zipper_update b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                           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on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userid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b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userid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78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拉链表的实现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合并历史拉链表与增量</a:t>
            </a:r>
            <a:r>
              <a:rPr lang="zh-CN" altLang="en-US" dirty="0" smtClean="0"/>
              <a:t>表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818588" y="1848782"/>
            <a:ext cx="10082493" cy="318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4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拉链表的实现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覆盖到拉链表中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2200879" y="3078227"/>
            <a:ext cx="7769599" cy="2606264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3321630" y="1787103"/>
            <a:ext cx="5060738" cy="646331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 覆盖拉链表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overwrite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dw_zipper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tmp_zipper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37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B5EC2059-C43B-E74C-9676-118DAF47C6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zh-CN" altLang="zh-CN" dirty="0"/>
              <a:t>了解</a:t>
            </a:r>
            <a:r>
              <a:rPr lang="en-US" altLang="zh-CN" dirty="0"/>
              <a:t>Hive</a:t>
            </a:r>
            <a:r>
              <a:rPr lang="zh-CN" altLang="zh-CN" dirty="0"/>
              <a:t>中解决多字节分隔符的三种方案</a:t>
            </a:r>
          </a:p>
          <a:p>
            <a:pPr lvl="0"/>
            <a:r>
              <a:rPr lang="zh-CN" altLang="zh-CN" dirty="0"/>
              <a:t>掌握</a:t>
            </a:r>
            <a:r>
              <a:rPr lang="en-US" altLang="zh-CN" dirty="0"/>
              <a:t>Hive</a:t>
            </a:r>
            <a:r>
              <a:rPr lang="zh-CN" altLang="zh-CN" dirty="0"/>
              <a:t>中的</a:t>
            </a:r>
            <a:r>
              <a:rPr lang="en-US" altLang="zh-CN" dirty="0"/>
              <a:t>RegexSerde</a:t>
            </a:r>
            <a:r>
              <a:rPr lang="zh-CN" altLang="zh-CN" dirty="0"/>
              <a:t>解决多字节分隔符</a:t>
            </a:r>
          </a:p>
          <a:p>
            <a:pPr lvl="0"/>
            <a:r>
              <a:rPr lang="zh-CN" altLang="zh-CN" dirty="0" smtClean="0"/>
              <a:t>掌握</a:t>
            </a:r>
            <a:r>
              <a:rPr lang="zh-CN" altLang="zh-CN" dirty="0"/>
              <a:t>侧视图</a:t>
            </a:r>
            <a:r>
              <a:rPr lang="en-US" altLang="zh-CN" dirty="0"/>
              <a:t>lateral view</a:t>
            </a:r>
            <a:r>
              <a:rPr lang="zh-CN" altLang="zh-CN" dirty="0"/>
              <a:t>的使用</a:t>
            </a:r>
          </a:p>
          <a:p>
            <a:pPr lvl="0"/>
            <a:r>
              <a:rPr lang="zh-CN" altLang="zh-CN" dirty="0"/>
              <a:t>掌握</a:t>
            </a:r>
            <a:r>
              <a:rPr lang="en-US" altLang="zh-CN" dirty="0"/>
              <a:t>Hive</a:t>
            </a:r>
            <a:r>
              <a:rPr lang="zh-CN" altLang="zh-CN" dirty="0"/>
              <a:t>中行列转换的常用函数</a:t>
            </a:r>
          </a:p>
          <a:p>
            <a:pPr lvl="0"/>
            <a:r>
              <a:rPr lang="zh-CN" altLang="zh-CN" dirty="0"/>
              <a:t>掌握</a:t>
            </a:r>
            <a:r>
              <a:rPr lang="en-US" altLang="zh-CN" dirty="0"/>
              <a:t>Hive</a:t>
            </a:r>
            <a:r>
              <a:rPr lang="zh-CN" altLang="zh-CN" dirty="0"/>
              <a:t>中解析</a:t>
            </a:r>
            <a:r>
              <a:rPr lang="en-US" altLang="zh-CN" dirty="0"/>
              <a:t>JSON</a:t>
            </a:r>
            <a:r>
              <a:rPr lang="zh-CN" altLang="zh-CN" dirty="0"/>
              <a:t>的常用函数及</a:t>
            </a:r>
            <a:r>
              <a:rPr lang="en-US" altLang="zh-CN" dirty="0"/>
              <a:t>JSONSerde</a:t>
            </a:r>
            <a:endParaRPr lang="zh-CN" altLang="zh-CN" dirty="0"/>
          </a:p>
          <a:p>
            <a:pPr lvl="0"/>
            <a:r>
              <a:rPr lang="zh-CN" altLang="zh-CN" dirty="0"/>
              <a:t>掌握窗口函数的实际应用场景</a:t>
            </a:r>
          </a:p>
          <a:p>
            <a:pPr lvl="0"/>
            <a:r>
              <a:rPr lang="zh-CN" altLang="zh-CN" dirty="0"/>
              <a:t>掌握拉链表的功能应用场景及实现</a:t>
            </a:r>
          </a:p>
        </p:txBody>
      </p:sp>
      <p:sp>
        <p:nvSpPr>
          <p:cNvPr id="4" name="标题 3">
            <a:extLst>
              <a:ext uri="{FF2B5EF4-FFF2-40B4-BE49-F238E27FC236}">
                <a16:creationId xmlns="" xmlns:a16="http://schemas.microsoft.com/office/drawing/2014/main" id="{F29EDBEC-5E42-F040-B63A-408C1ED4A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 smtClean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Hive</a:t>
            </a:r>
            <a:r>
              <a:rPr lang="zh-CN" altLang="en-US" b="0" dirty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函数重要应用案例</a:t>
            </a: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289282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64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解决方案一：替换分隔符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重</a:t>
            </a:r>
            <a:r>
              <a:rPr lang="zh-CN" altLang="en-US" dirty="0" smtClean="0"/>
              <a:t>新建表加载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10880" y="1635973"/>
            <a:ext cx="83371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指定分隔符为“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|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”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2447238" y="2313081"/>
            <a:ext cx="7226083" cy="1200329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清洗完数据之后  使用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|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分隔符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singer_wash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country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province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gender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works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 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'|'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local inpath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'/root/hivedata/test01_wash.txt'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singer_wash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485" y="3851964"/>
            <a:ext cx="8405588" cy="260626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7980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Hive</a:t>
            </a:r>
            <a:r>
              <a:rPr lang="zh-CN" altLang="en-US" dirty="0">
                <a:solidFill>
                  <a:schemeClr val="tx1"/>
                </a:solidFill>
              </a:rPr>
              <a:t>中的</a:t>
            </a:r>
            <a:r>
              <a:rPr lang="zh-CN" altLang="en-US" dirty="0" smtClean="0">
                <a:solidFill>
                  <a:schemeClr val="tx1"/>
                </a:solidFill>
              </a:rPr>
              <a:t>分隔符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kumimoji="1" lang="zh-CN" altLang="en-US" dirty="0" smtClean="0">
                <a:solidFill>
                  <a:schemeClr val="tx1"/>
                </a:solidFill>
              </a:rPr>
              <a:t>问题与需求</a:t>
            </a:r>
            <a:endParaRPr kumimoji="1" lang="en-US" altLang="zh-CN" dirty="0" smtClean="0">
              <a:solidFill>
                <a:schemeClr val="tx1"/>
              </a:solidFill>
            </a:endParaRPr>
          </a:p>
          <a:p>
            <a:r>
              <a:rPr kumimoji="1" lang="zh-CN" altLang="en-US" dirty="0" smtClean="0">
                <a:solidFill>
                  <a:schemeClr val="tx1"/>
                </a:solidFill>
              </a:rPr>
              <a:t>解决方案一：替换分隔符</a:t>
            </a:r>
            <a:endParaRPr kumimoji="1" lang="en-US" altLang="zh-CN" dirty="0" smtClean="0">
              <a:solidFill>
                <a:schemeClr val="tx1"/>
              </a:solidFill>
            </a:endParaRPr>
          </a:p>
          <a:p>
            <a:r>
              <a:rPr kumimoji="1" lang="zh-CN" altLang="en-US" dirty="0" smtClean="0">
                <a:solidFill>
                  <a:srgbClr val="FF0000"/>
                </a:solidFill>
              </a:rPr>
              <a:t>解决</a:t>
            </a:r>
            <a:r>
              <a:rPr kumimoji="1" lang="zh-CN" altLang="en-US" dirty="0">
                <a:solidFill>
                  <a:srgbClr val="FF0000"/>
                </a:solidFill>
              </a:rPr>
              <a:t>方案二：</a:t>
            </a:r>
            <a:r>
              <a:rPr kumimoji="1" lang="en-US" altLang="zh-CN" dirty="0">
                <a:solidFill>
                  <a:srgbClr val="FF0000"/>
                </a:solidFill>
              </a:rPr>
              <a:t>RegexSerDe</a:t>
            </a:r>
            <a:r>
              <a:rPr kumimoji="1" lang="zh-CN" altLang="en-US" dirty="0">
                <a:solidFill>
                  <a:srgbClr val="FF0000"/>
                </a:solidFill>
              </a:rPr>
              <a:t>正则加载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r>
              <a:rPr kumimoji="1" lang="zh-CN" altLang="en-US" dirty="0" smtClean="0">
                <a:solidFill>
                  <a:schemeClr val="tx1"/>
                </a:solidFill>
              </a:rPr>
              <a:t>解决</a:t>
            </a:r>
            <a:r>
              <a:rPr kumimoji="1" lang="zh-CN" altLang="en-US" dirty="0">
                <a:solidFill>
                  <a:schemeClr val="tx1"/>
                </a:solidFill>
              </a:rPr>
              <a:t>方案三：自定义</a:t>
            </a:r>
            <a:r>
              <a:rPr kumimoji="1" lang="en-US" altLang="zh-CN" dirty="0" smtClean="0">
                <a:solidFill>
                  <a:schemeClr val="tx1"/>
                </a:solidFill>
              </a:rPr>
              <a:t>InputFormat</a:t>
            </a:r>
          </a:p>
          <a:p>
            <a:r>
              <a:rPr kumimoji="1" lang="zh-CN" altLang="en-US" dirty="0" smtClean="0">
                <a:solidFill>
                  <a:schemeClr val="tx1"/>
                </a:solidFill>
              </a:rPr>
              <a:t>总结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20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除了使用最多的</a:t>
            </a:r>
            <a:r>
              <a:rPr lang="en-US" altLang="zh-CN" dirty="0"/>
              <a:t>LazySimpleSerDe</a:t>
            </a:r>
            <a:r>
              <a:rPr lang="zh-CN" altLang="en-US" dirty="0"/>
              <a:t>，</a:t>
            </a:r>
            <a:r>
              <a:rPr lang="en-US" altLang="zh-CN" dirty="0"/>
              <a:t>Hive</a:t>
            </a:r>
            <a:r>
              <a:rPr lang="zh-CN" altLang="en-US" dirty="0"/>
              <a:t>该内置了很多</a:t>
            </a:r>
            <a:r>
              <a:rPr lang="en-US" altLang="zh-CN" dirty="0"/>
              <a:t>SerDe</a:t>
            </a:r>
            <a:r>
              <a:rPr lang="zh-CN" altLang="en-US" dirty="0"/>
              <a:t>类；</a:t>
            </a:r>
            <a:endParaRPr lang="en-US" altLang="zh-CN" dirty="0"/>
          </a:p>
          <a:p>
            <a:r>
              <a:rPr lang="zh-CN" altLang="en-US" dirty="0"/>
              <a:t>官网地址：</a:t>
            </a:r>
            <a:r>
              <a:rPr lang="en-US" altLang="zh-CN" dirty="0">
                <a:hlinkClick r:id="rId3"/>
              </a:rPr>
              <a:t>https://</a:t>
            </a:r>
            <a:r>
              <a:rPr lang="en-US" altLang="zh-CN" dirty="0" smtClean="0">
                <a:hlinkClick r:id="rId3"/>
              </a:rPr>
              <a:t>cwiki.apache.org/confluence/display/Hive/SerDe</a:t>
            </a:r>
            <a:endParaRPr lang="en-US" altLang="zh-CN" dirty="0" smtClean="0"/>
          </a:p>
          <a:p>
            <a:r>
              <a:rPr lang="zh-CN" altLang="zh-CN" dirty="0"/>
              <a:t>多种</a:t>
            </a:r>
            <a:r>
              <a:rPr lang="en-US" altLang="zh-CN" dirty="0"/>
              <a:t>SerDe</a:t>
            </a:r>
            <a:r>
              <a:rPr lang="zh-CN" altLang="zh-CN" dirty="0"/>
              <a:t>用于解析和加载不同类型的数据文件，常用的有</a:t>
            </a:r>
            <a:r>
              <a:rPr lang="en-US" altLang="zh-CN" dirty="0" smtClean="0"/>
              <a:t>ORCSerDe </a:t>
            </a:r>
            <a:r>
              <a:rPr lang="zh-CN" altLang="zh-CN" dirty="0"/>
              <a:t>、</a:t>
            </a:r>
            <a:r>
              <a:rPr lang="en-US" altLang="zh-CN" dirty="0" smtClean="0"/>
              <a:t>RegexSerDe</a:t>
            </a:r>
            <a:r>
              <a:rPr lang="zh-CN" altLang="zh-CN" dirty="0"/>
              <a:t>、</a:t>
            </a:r>
            <a:r>
              <a:rPr lang="en-US" altLang="zh-CN" dirty="0"/>
              <a:t>JsonSerDe</a:t>
            </a:r>
            <a:r>
              <a:rPr lang="zh-CN" altLang="zh-CN" dirty="0"/>
              <a:t>等。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解决方案二：</a:t>
            </a:r>
            <a:r>
              <a:rPr lang="en-US" altLang="zh-CN" dirty="0"/>
              <a:t>RegexSerDe</a:t>
            </a:r>
            <a:r>
              <a:rPr lang="zh-CN" altLang="en-US" dirty="0"/>
              <a:t>正则加载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内置的</a:t>
            </a:r>
            <a:r>
              <a:rPr lang="en-US" altLang="zh-CN" dirty="0"/>
              <a:t>SerDe</a:t>
            </a:r>
            <a:endParaRPr lang="zh-CN" altLang="en-US" dirty="0"/>
          </a:p>
        </p:txBody>
      </p:sp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2359229" y="3438525"/>
            <a:ext cx="7452899" cy="228149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177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55216" y="907863"/>
            <a:ext cx="5973761" cy="4256405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Hive</a:t>
            </a:r>
            <a:r>
              <a:rPr lang="zh-CN" altLang="en-US" dirty="0">
                <a:solidFill>
                  <a:schemeClr val="tx1"/>
                </a:solidFill>
              </a:rPr>
              <a:t>中</a:t>
            </a:r>
            <a:r>
              <a:rPr lang="zh-CN" altLang="zh-CN" dirty="0">
                <a:solidFill>
                  <a:schemeClr val="tx1"/>
                </a:solidFill>
              </a:rPr>
              <a:t>多字节分隔符</a:t>
            </a:r>
            <a:r>
              <a:rPr lang="zh-CN" altLang="en-US" dirty="0">
                <a:solidFill>
                  <a:schemeClr val="tx1"/>
                </a:solidFill>
              </a:rPr>
              <a:t>处理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URL</a:t>
            </a:r>
            <a:r>
              <a:rPr lang="zh-CN" altLang="en-US" dirty="0" smtClean="0">
                <a:solidFill>
                  <a:schemeClr val="tx1"/>
                </a:solidFill>
              </a:rPr>
              <a:t>解析函数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行列</a:t>
            </a:r>
            <a:r>
              <a:rPr lang="zh-CN" altLang="en-US" dirty="0">
                <a:solidFill>
                  <a:schemeClr val="tx1"/>
                </a:solidFill>
              </a:rPr>
              <a:t>转换应用与</a:t>
            </a:r>
            <a:r>
              <a:rPr lang="zh-CN" altLang="en-US" dirty="0" smtClean="0">
                <a:solidFill>
                  <a:schemeClr val="tx1"/>
                </a:solidFill>
              </a:rPr>
              <a:t>实现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JSON</a:t>
            </a:r>
            <a:r>
              <a:rPr lang="zh-CN" altLang="en-US" dirty="0" smtClean="0">
                <a:solidFill>
                  <a:schemeClr val="tx1"/>
                </a:solidFill>
              </a:rPr>
              <a:t>数据处理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窗口</a:t>
            </a:r>
            <a:r>
              <a:rPr lang="zh-CN" altLang="en-US" dirty="0">
                <a:solidFill>
                  <a:schemeClr val="tx1"/>
                </a:solidFill>
              </a:rPr>
              <a:t>函数应用</a:t>
            </a:r>
            <a:r>
              <a:rPr lang="zh-CN" altLang="en-US" dirty="0" smtClean="0">
                <a:solidFill>
                  <a:schemeClr val="tx1"/>
                </a:solidFill>
              </a:rPr>
              <a:t>实例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拉链</a:t>
            </a:r>
            <a:r>
              <a:rPr lang="zh-CN" altLang="en-US" dirty="0">
                <a:solidFill>
                  <a:schemeClr val="tx1"/>
                </a:solidFill>
              </a:rPr>
              <a:t>表的设计与实现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18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RegexSerDe</a:t>
            </a:r>
            <a:r>
              <a:rPr lang="zh-CN" altLang="en-US" dirty="0" smtClean="0"/>
              <a:t>用来</a:t>
            </a:r>
            <a:r>
              <a:rPr lang="zh-CN" altLang="en-US" dirty="0"/>
              <a:t>加载特殊数据的问题，使用</a:t>
            </a:r>
            <a:r>
              <a:rPr lang="zh-CN" altLang="en-US" dirty="0">
                <a:solidFill>
                  <a:srgbClr val="FF0000"/>
                </a:solidFill>
              </a:rPr>
              <a:t>正则匹配来加载</a:t>
            </a:r>
            <a:r>
              <a:rPr lang="zh-CN" altLang="en-US" dirty="0" smtClean="0">
                <a:solidFill>
                  <a:srgbClr val="FF0000"/>
                </a:solidFill>
              </a:rPr>
              <a:t>数据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285750" indent="-285750"/>
            <a:r>
              <a:rPr lang="zh-CN" altLang="en-US" dirty="0" smtClean="0"/>
              <a:t>根据</a:t>
            </a:r>
            <a:r>
              <a:rPr lang="zh-CN" altLang="en-US" dirty="0"/>
              <a:t>正则表达式匹配每一列数据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>
                <a:hlinkClick r:id="rId3"/>
              </a:rPr>
              <a:t>https://cwiki.apache.org/confluence/display/Hive/GettingStarted#GettingStarted-ApacheWeblogData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解决方案二：</a:t>
            </a:r>
            <a:r>
              <a:rPr lang="en-US" altLang="zh-CN" dirty="0"/>
              <a:t>RegexSerDe</a:t>
            </a:r>
            <a:r>
              <a:rPr lang="zh-CN" altLang="en-US" dirty="0"/>
              <a:t>正则加载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方案</a:t>
            </a:r>
            <a:r>
              <a:rPr lang="zh-CN" altLang="en-US" dirty="0"/>
              <a:t>概述</a:t>
            </a:r>
          </a:p>
        </p:txBody>
      </p:sp>
      <p:pic>
        <p:nvPicPr>
          <p:cNvPr id="9" name="图片 8"/>
          <p:cNvPicPr/>
          <p:nvPr/>
        </p:nvPicPr>
        <p:blipFill>
          <a:blip r:embed="rId4"/>
          <a:stretch>
            <a:fillRect/>
          </a:stretch>
        </p:blipFill>
        <p:spPr>
          <a:xfrm>
            <a:off x="2327344" y="3552824"/>
            <a:ext cx="7516670" cy="264499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3360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解决方案二：</a:t>
            </a:r>
            <a:r>
              <a:rPr lang="en-US" altLang="zh-CN" dirty="0"/>
              <a:t>RegexSerDe</a:t>
            </a:r>
            <a:r>
              <a:rPr lang="zh-CN" altLang="en-US" dirty="0"/>
              <a:t>正则加载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RegexSerDe</a:t>
            </a:r>
            <a:r>
              <a:rPr lang="zh-CN" altLang="en-US" dirty="0"/>
              <a:t>解决多字节分隔符</a:t>
            </a:r>
          </a:p>
        </p:txBody>
      </p:sp>
      <p:sp>
        <p:nvSpPr>
          <p:cNvPr id="3" name="矩形 2"/>
          <p:cNvSpPr/>
          <p:nvPr/>
        </p:nvSpPr>
        <p:spPr>
          <a:xfrm>
            <a:off x="710880" y="1635973"/>
            <a:ext cx="107908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分析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数据格式，构建正则表达式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058" y="2361513"/>
            <a:ext cx="7640443" cy="252668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9711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解决方案二：</a:t>
            </a:r>
            <a:r>
              <a:rPr lang="en-US" altLang="zh-CN" dirty="0"/>
              <a:t>RegexSerDe</a:t>
            </a:r>
            <a:r>
              <a:rPr lang="zh-CN" altLang="en-US" dirty="0"/>
              <a:t>正则加载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重</a:t>
            </a:r>
            <a:r>
              <a:rPr lang="zh-CN" altLang="en-US" dirty="0" smtClean="0"/>
              <a:t>新建表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10880" y="1635973"/>
            <a:ext cx="107908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基于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正则表达式，使用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RegexSerde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建表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2493257" y="2675031"/>
            <a:ext cx="7226083" cy="3108543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如果表已存在就删除表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drop table if exists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singer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创建表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singer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歌手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id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歌手名称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country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国家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province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省份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gender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性别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works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作品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指定使用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RegexSerde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加载数据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SERDE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'org.apache.hadoop.hive.serde2.RegexSerDe'</a:t>
            </a:r>
            <a:b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WITH SERDEPROPERTIES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"input.regex"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"([0-9]*)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\\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|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\\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|(.*)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\\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|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\\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|(.*)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\\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|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\\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|(.*)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\\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|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\\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|(.*)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\\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|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\\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|(.*)"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r>
              <a:rPr lang="zh-CN" altLang="zh-CN" sz="1200" dirty="0" smtClean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加载数据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local inpath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'/root/hivedata/test01.txt'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singer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66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解决方案二：</a:t>
            </a:r>
            <a:r>
              <a:rPr lang="en-US" altLang="zh-CN" dirty="0"/>
              <a:t>RegexSerDe</a:t>
            </a:r>
            <a:r>
              <a:rPr lang="zh-CN" altLang="en-US" dirty="0"/>
              <a:t>正则加载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查看结果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10880" y="1635973"/>
            <a:ext cx="107908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数据可以正常加载匹配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1531217" y="2664946"/>
            <a:ext cx="9150163" cy="213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6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解决方案二：</a:t>
            </a:r>
            <a:r>
              <a:rPr lang="en-US" altLang="zh-CN" dirty="0"/>
              <a:t>RegexSerDe</a:t>
            </a:r>
            <a:r>
              <a:rPr lang="zh-CN" altLang="en-US" dirty="0"/>
              <a:t>正则加载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RegexSerDe</a:t>
            </a:r>
            <a:r>
              <a:rPr lang="zh-CN" altLang="en-US" dirty="0"/>
              <a:t>解决数据中包含分割符</a:t>
            </a:r>
          </a:p>
        </p:txBody>
      </p:sp>
      <p:sp>
        <p:nvSpPr>
          <p:cNvPr id="3" name="矩形 2"/>
          <p:cNvSpPr/>
          <p:nvPr/>
        </p:nvSpPr>
        <p:spPr>
          <a:xfrm>
            <a:off x="710880" y="1635973"/>
            <a:ext cx="107908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分析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数据格式，构建正则表达式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281" y="2316383"/>
            <a:ext cx="7620035" cy="287474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833" y="5600668"/>
            <a:ext cx="8900931" cy="7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6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解决方案二：</a:t>
            </a:r>
            <a:r>
              <a:rPr lang="en-US" altLang="zh-CN" dirty="0"/>
              <a:t>RegexSerDe</a:t>
            </a:r>
            <a:r>
              <a:rPr lang="zh-CN" altLang="en-US" dirty="0"/>
              <a:t>正则加载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重</a:t>
            </a:r>
            <a:r>
              <a:rPr lang="zh-CN" altLang="en-US" dirty="0" smtClean="0"/>
              <a:t>新建表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10880" y="1635973"/>
            <a:ext cx="107908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基于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正则表达式，使用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RegexSerde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建表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2493257" y="2153229"/>
            <a:ext cx="7226083" cy="3970318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如果表存在，就删除表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drop table if exists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apachelog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创建表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apachelog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ip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      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--IP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地址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stime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    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时间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mothed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  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请求方式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url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     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请求地址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policy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  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请求协议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stat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    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请求状态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body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     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字节大小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指定使用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RegexSerde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加载数据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SERDE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'org.apache.hadoop.hive.serde2.RegexSerDe'</a:t>
            </a:r>
            <a:b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指定正则表达式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WITH SERDEPROPERTIES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"input.regex"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"([^ ]*) ([^}]*) ([^ ]*) ([^ ]*) ([^ ]*) ([0-9]*) ([^ ]*)"</a:t>
            </a:r>
            <a:b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stored as textfile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local inpath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'/root/hivedata/apache_web_access.log'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apachelog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10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解决方案二：</a:t>
            </a:r>
            <a:r>
              <a:rPr lang="en-US" altLang="zh-CN" dirty="0"/>
              <a:t>RegexSerDe</a:t>
            </a:r>
            <a:r>
              <a:rPr lang="zh-CN" altLang="en-US" dirty="0"/>
              <a:t>正则加载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查看结果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10880" y="1635973"/>
            <a:ext cx="107908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数据可以正常加载匹配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3"/>
          <a:stretch>
            <a:fillRect/>
          </a:stretch>
        </p:blipFill>
        <p:spPr>
          <a:xfrm>
            <a:off x="1679201" y="2283478"/>
            <a:ext cx="9320493" cy="366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00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Hive</a:t>
            </a:r>
            <a:r>
              <a:rPr lang="zh-CN" altLang="en-US" dirty="0">
                <a:solidFill>
                  <a:schemeClr val="tx1"/>
                </a:solidFill>
              </a:rPr>
              <a:t>中的</a:t>
            </a:r>
            <a:r>
              <a:rPr lang="zh-CN" altLang="en-US" dirty="0" smtClean="0">
                <a:solidFill>
                  <a:schemeClr val="tx1"/>
                </a:solidFill>
              </a:rPr>
              <a:t>分隔符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kumimoji="1" lang="zh-CN" altLang="en-US" dirty="0" smtClean="0">
                <a:solidFill>
                  <a:schemeClr val="tx1"/>
                </a:solidFill>
              </a:rPr>
              <a:t>问题与需求</a:t>
            </a:r>
            <a:endParaRPr kumimoji="1" lang="en-US" altLang="zh-CN" dirty="0" smtClean="0">
              <a:solidFill>
                <a:schemeClr val="tx1"/>
              </a:solidFill>
            </a:endParaRPr>
          </a:p>
          <a:p>
            <a:r>
              <a:rPr kumimoji="1" lang="zh-CN" altLang="en-US" dirty="0" smtClean="0">
                <a:solidFill>
                  <a:schemeClr val="tx1"/>
                </a:solidFill>
              </a:rPr>
              <a:t>解决方案一：替换分隔符</a:t>
            </a:r>
            <a:endParaRPr kumimoji="1" lang="en-US" altLang="zh-CN" dirty="0" smtClean="0">
              <a:solidFill>
                <a:schemeClr val="tx1"/>
              </a:solidFill>
            </a:endParaRPr>
          </a:p>
          <a:p>
            <a:r>
              <a:rPr kumimoji="1" lang="zh-CN" altLang="en-US" dirty="0" smtClean="0">
                <a:solidFill>
                  <a:schemeClr val="tx1"/>
                </a:solidFill>
              </a:rPr>
              <a:t>解决</a:t>
            </a:r>
            <a:r>
              <a:rPr kumimoji="1" lang="zh-CN" altLang="en-US" dirty="0">
                <a:solidFill>
                  <a:schemeClr val="tx1"/>
                </a:solidFill>
              </a:rPr>
              <a:t>方案二：</a:t>
            </a:r>
            <a:r>
              <a:rPr kumimoji="1" lang="en-US" altLang="zh-CN" dirty="0">
                <a:solidFill>
                  <a:schemeClr val="tx1"/>
                </a:solidFill>
              </a:rPr>
              <a:t>RegexSerDe</a:t>
            </a:r>
            <a:r>
              <a:rPr kumimoji="1" lang="zh-CN" altLang="en-US" dirty="0">
                <a:solidFill>
                  <a:schemeClr val="tx1"/>
                </a:solidFill>
              </a:rPr>
              <a:t>正则加载</a:t>
            </a:r>
            <a:endParaRPr kumimoji="1" lang="en-US" altLang="zh-CN" dirty="0" smtClean="0">
              <a:solidFill>
                <a:schemeClr val="tx1"/>
              </a:solidFill>
            </a:endParaRPr>
          </a:p>
          <a:p>
            <a:r>
              <a:rPr kumimoji="1" lang="zh-CN" altLang="en-US" dirty="0" smtClean="0">
                <a:solidFill>
                  <a:srgbClr val="FF0000"/>
                </a:solidFill>
              </a:rPr>
              <a:t>解决</a:t>
            </a:r>
            <a:r>
              <a:rPr kumimoji="1" lang="zh-CN" altLang="en-US" dirty="0">
                <a:solidFill>
                  <a:srgbClr val="FF0000"/>
                </a:solidFill>
              </a:rPr>
              <a:t>方案三：自定义</a:t>
            </a:r>
            <a:r>
              <a:rPr kumimoji="1" lang="en-US" altLang="zh-CN" dirty="0" smtClean="0">
                <a:solidFill>
                  <a:srgbClr val="FF0000"/>
                </a:solidFill>
              </a:rPr>
              <a:t>InputFormat</a:t>
            </a:r>
          </a:p>
          <a:p>
            <a:r>
              <a:rPr kumimoji="1" lang="zh-CN" altLang="en-US" dirty="0" smtClean="0">
                <a:solidFill>
                  <a:schemeClr val="tx1"/>
                </a:solidFill>
              </a:rPr>
              <a:t>总结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282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解决方案三：自定义</a:t>
            </a:r>
            <a:r>
              <a:rPr lang="en-US" altLang="zh-CN" dirty="0"/>
              <a:t>InputFormat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方案</a:t>
            </a:r>
            <a:r>
              <a:rPr lang="zh-CN" altLang="en-US" dirty="0"/>
              <a:t>概述</a:t>
            </a:r>
          </a:p>
        </p:txBody>
      </p:sp>
      <p:sp>
        <p:nvSpPr>
          <p:cNvPr id="3" name="矩形 2"/>
          <p:cNvSpPr/>
          <p:nvPr/>
        </p:nvSpPr>
        <p:spPr>
          <a:xfrm>
            <a:off x="710880" y="1635973"/>
            <a:ext cx="107908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Hive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中也允许使用自定义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InputFormat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来解决以上问题，通过在自定义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InputFormat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，来自定义解析逻辑实现读取每一行的数据。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192" y="2774296"/>
            <a:ext cx="10750644" cy="191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49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解决方案三：自定义</a:t>
            </a:r>
            <a:r>
              <a:rPr lang="en-US" altLang="zh-CN" dirty="0"/>
              <a:t>InputFormat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自定义</a:t>
            </a:r>
            <a:r>
              <a:rPr lang="en-US" altLang="zh-CN" dirty="0" err="1"/>
              <a:t>InputFormat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10880" y="1635973"/>
            <a:ext cx="107908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与</a:t>
            </a:r>
            <a:r>
              <a:rPr lang="en-US" altLang="zh-CN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MapReudce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中自定义</a:t>
            </a:r>
            <a:r>
              <a:rPr lang="en-US" altLang="zh-CN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InputFormat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一致，继承</a:t>
            </a:r>
            <a:r>
              <a:rPr lang="en-US" altLang="zh-CN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TextInputFormat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89033" y="2473474"/>
            <a:ext cx="1054249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465"/>
              </a:spcBef>
              <a:spcAft>
                <a:spcPts val="465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i="1" dirty="0">
                <a:solidFill>
                  <a:srgbClr val="808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/**</a:t>
            </a:r>
            <a:br>
              <a:rPr lang="en-US" altLang="zh-CN" sz="1400" i="1" dirty="0">
                <a:solidFill>
                  <a:srgbClr val="808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</a:br>
            <a:r>
              <a:rPr lang="en-US" altLang="zh-CN" sz="1400" i="1" dirty="0">
                <a:solidFill>
                  <a:srgbClr val="808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 * </a:t>
            </a:r>
            <a:r>
              <a:rPr lang="en-US" altLang="zh-CN" sz="1400" b="1" i="1" dirty="0">
                <a:solidFill>
                  <a:srgbClr val="808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@</a:t>
            </a:r>
            <a:r>
              <a:rPr lang="en-US" altLang="zh-CN" sz="1400" b="1" i="1" dirty="0" err="1">
                <a:solidFill>
                  <a:srgbClr val="808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ClassName</a:t>
            </a:r>
            <a:r>
              <a:rPr lang="en-US" altLang="zh-CN" sz="1400" b="1" i="1" dirty="0">
                <a:solidFill>
                  <a:srgbClr val="808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 </a:t>
            </a:r>
            <a:r>
              <a:rPr lang="en-US" altLang="zh-CN" sz="1400" i="1" dirty="0" err="1">
                <a:solidFill>
                  <a:srgbClr val="808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UserInputFormat</a:t>
            </a:r>
            <a:r>
              <a:rPr lang="en-US" altLang="zh-CN" sz="1400" i="1" dirty="0">
                <a:solidFill>
                  <a:srgbClr val="808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/>
            </a:r>
            <a:br>
              <a:rPr lang="en-US" altLang="zh-CN" sz="1400" i="1" dirty="0">
                <a:solidFill>
                  <a:srgbClr val="808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</a:br>
            <a:r>
              <a:rPr lang="en-US" altLang="zh-CN" sz="1400" i="1" dirty="0">
                <a:solidFill>
                  <a:srgbClr val="808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 * </a:t>
            </a:r>
            <a:r>
              <a:rPr lang="en-US" altLang="zh-CN" sz="1400" b="1" i="1" dirty="0">
                <a:solidFill>
                  <a:srgbClr val="808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@Description </a:t>
            </a:r>
            <a:r>
              <a:rPr lang="en-US" altLang="zh-CN" sz="1400" b="1" i="1" dirty="0">
                <a:solidFill>
                  <a:srgbClr val="0073BF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TODO </a:t>
            </a:r>
            <a:r>
              <a:rPr lang="zh-CN" altLang="zh-CN" sz="1400" b="1" i="1" dirty="0">
                <a:solidFill>
                  <a:srgbClr val="0073BF"/>
                </a:solidFill>
                <a:latin typeface="微软雅黑 Light" panose="020B0502040204020203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用于实现自定义</a:t>
            </a:r>
            <a:r>
              <a:rPr lang="en-US" altLang="zh-CN" sz="1400" b="1" i="1" dirty="0" err="1">
                <a:solidFill>
                  <a:srgbClr val="0073BF"/>
                </a:solidFill>
                <a:latin typeface="微软雅黑 Light" panose="020B0502040204020203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InputFormat</a:t>
            </a:r>
            <a:r>
              <a:rPr lang="zh-CN" altLang="zh-CN" sz="1400" b="1" i="1" dirty="0">
                <a:solidFill>
                  <a:srgbClr val="0073BF"/>
                </a:solidFill>
                <a:latin typeface="微软雅黑 Light" panose="020B0502040204020203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，读取每行数据</a:t>
            </a:r>
            <a:r>
              <a:rPr lang="en-US" altLang="zh-CN" sz="1400" b="1" i="1" dirty="0">
                <a:solidFill>
                  <a:srgbClr val="0073BF"/>
                </a:solidFill>
                <a:latin typeface="微软雅黑 Light" panose="020B0502040204020203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/>
            </a:r>
            <a:br>
              <a:rPr lang="en-US" altLang="zh-CN" sz="1400" b="1" i="1" dirty="0">
                <a:solidFill>
                  <a:srgbClr val="0073BF"/>
                </a:solidFill>
                <a:latin typeface="微软雅黑 Light" panose="020B0502040204020203" pitchFamily="34" charset="-122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b="1" i="1" dirty="0">
                <a:solidFill>
                  <a:srgbClr val="0073BF"/>
                </a:solidFill>
                <a:latin typeface="微软雅黑 Light" panose="020B0502040204020203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400" i="1" dirty="0">
                <a:solidFill>
                  <a:srgbClr val="808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* </a:t>
            </a:r>
            <a:r>
              <a:rPr lang="en-US" altLang="zh-CN" sz="1400" b="1" i="1" dirty="0">
                <a:solidFill>
                  <a:srgbClr val="808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@Create </a:t>
            </a:r>
            <a:r>
              <a:rPr lang="en-US" altLang="zh-CN" sz="1400" i="1" dirty="0">
                <a:solidFill>
                  <a:srgbClr val="808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By     </a:t>
            </a:r>
            <a:r>
              <a:rPr lang="en-US" altLang="zh-CN" sz="1400" i="1" dirty="0" err="1">
                <a:solidFill>
                  <a:srgbClr val="808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Itcast</a:t>
            </a:r>
            <a:r>
              <a:rPr lang="en-US" altLang="zh-CN" sz="1400" i="1" dirty="0">
                <a:solidFill>
                  <a:srgbClr val="808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/>
            </a:r>
            <a:br>
              <a:rPr lang="en-US" altLang="zh-CN" sz="1400" i="1" dirty="0">
                <a:solidFill>
                  <a:srgbClr val="808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</a:br>
            <a:r>
              <a:rPr lang="en-US" altLang="zh-CN" sz="1400" i="1" dirty="0">
                <a:solidFill>
                  <a:srgbClr val="808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 */</a:t>
            </a:r>
            <a:br>
              <a:rPr lang="en-US" altLang="zh-CN" sz="1400" i="1" dirty="0">
                <a:solidFill>
                  <a:srgbClr val="808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</a:br>
            <a:r>
              <a:rPr lang="en-US" altLang="zh-CN" sz="1400" i="1" dirty="0">
                <a:solidFill>
                  <a:srgbClr val="808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/>
            </a:r>
            <a:br>
              <a:rPr lang="en-US" altLang="zh-CN" sz="1400" i="1" dirty="0">
                <a:solidFill>
                  <a:srgbClr val="808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</a:b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public class 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UserInputFormat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 </a:t>
            </a: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extends 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TextInputFormat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 {</a:t>
            </a:r>
            <a:b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</a:b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    </a:t>
            </a:r>
            <a:r>
              <a:rPr lang="en-US" altLang="zh-CN" sz="1400" dirty="0">
                <a:solidFill>
                  <a:srgbClr val="808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@Override</a:t>
            </a:r>
            <a:br>
              <a:rPr lang="en-US" altLang="zh-CN" sz="1400" dirty="0">
                <a:solidFill>
                  <a:srgbClr val="808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</a:br>
            <a:r>
              <a:rPr lang="en-US" altLang="zh-CN" sz="1400" dirty="0">
                <a:solidFill>
                  <a:srgbClr val="808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    </a:t>
            </a: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public 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RecordReader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&lt;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LongWritable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, Text&gt; 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getRecordReader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InputSplit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genericSplit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, 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JobConf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 job,</a:t>
            </a:r>
            <a:b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</a:b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                                                            Reporter reporter) </a:t>
            </a: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throws 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IOException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 {</a:t>
            </a:r>
            <a:b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</a:b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reporter.setStatus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genericSplit.toString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());</a:t>
            </a:r>
            <a:b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</a:b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UserRecordReader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 reader = </a:t>
            </a: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new 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UserRecordReader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(job,(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FileSplit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)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genericSplit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);</a:t>
            </a:r>
            <a:b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</a:b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        </a:t>
            </a: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return 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reader;</a:t>
            </a:r>
            <a:b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</a:b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    }</a:t>
            </a:r>
            <a:b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</a:b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}</a:t>
            </a:r>
            <a:endParaRPr lang="zh-CN" altLang="zh-CN" sz="1200" dirty="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11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8F5F2403-DAC9-454A-9779-7331986EC4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899496"/>
            <a:ext cx="6298881" cy="4855845"/>
          </a:xfrm>
        </p:spPr>
        <p:txBody>
          <a:bodyPr/>
          <a:lstStyle/>
          <a:p>
            <a:pPr lvl="0"/>
            <a:r>
              <a:rPr lang="zh-CN" altLang="zh-CN" dirty="0"/>
              <a:t>了解</a:t>
            </a:r>
            <a:r>
              <a:rPr lang="en-US" altLang="zh-CN" dirty="0"/>
              <a:t>Hive</a:t>
            </a:r>
            <a:r>
              <a:rPr lang="zh-CN" altLang="zh-CN" dirty="0"/>
              <a:t>中解决多字节分隔符的三种方案</a:t>
            </a:r>
          </a:p>
          <a:p>
            <a:pPr lvl="0"/>
            <a:r>
              <a:rPr lang="zh-CN" altLang="zh-CN" dirty="0"/>
              <a:t>掌握</a:t>
            </a:r>
            <a:r>
              <a:rPr lang="en-US" altLang="zh-CN" dirty="0"/>
              <a:t>Hive</a:t>
            </a:r>
            <a:r>
              <a:rPr lang="zh-CN" altLang="zh-CN" dirty="0"/>
              <a:t>中的</a:t>
            </a:r>
            <a:r>
              <a:rPr lang="en-US" altLang="zh-CN" dirty="0"/>
              <a:t>RegexSerde</a:t>
            </a:r>
            <a:r>
              <a:rPr lang="zh-CN" altLang="zh-CN" dirty="0"/>
              <a:t>解决多字节分隔符</a:t>
            </a:r>
          </a:p>
          <a:p>
            <a:pPr lvl="0"/>
            <a:r>
              <a:rPr lang="zh-CN" altLang="zh-CN" dirty="0"/>
              <a:t>掌握</a:t>
            </a:r>
            <a:r>
              <a:rPr lang="en-US" altLang="zh-CN" dirty="0"/>
              <a:t>URL</a:t>
            </a:r>
            <a:r>
              <a:rPr lang="zh-CN" altLang="zh-CN" dirty="0"/>
              <a:t>的常用解析函数</a:t>
            </a:r>
          </a:p>
          <a:p>
            <a:pPr lvl="0"/>
            <a:r>
              <a:rPr lang="zh-CN" altLang="zh-CN" dirty="0" smtClean="0"/>
              <a:t>掌握</a:t>
            </a:r>
            <a:r>
              <a:rPr lang="en-US" altLang="zh-CN" dirty="0"/>
              <a:t>Hive</a:t>
            </a:r>
            <a:r>
              <a:rPr lang="zh-CN" altLang="zh-CN" dirty="0"/>
              <a:t>中行列转换的常用函数</a:t>
            </a:r>
          </a:p>
          <a:p>
            <a:pPr lvl="0"/>
            <a:r>
              <a:rPr lang="zh-CN" altLang="zh-CN" dirty="0" smtClean="0"/>
              <a:t>掌握</a:t>
            </a:r>
            <a:r>
              <a:rPr lang="en-US" altLang="zh-CN" dirty="0"/>
              <a:t>Hive</a:t>
            </a:r>
            <a:r>
              <a:rPr lang="zh-CN" altLang="zh-CN" dirty="0"/>
              <a:t>中解析</a:t>
            </a:r>
            <a:r>
              <a:rPr lang="en-US" altLang="zh-CN" dirty="0"/>
              <a:t>JSON</a:t>
            </a:r>
            <a:r>
              <a:rPr lang="zh-CN" altLang="zh-CN" dirty="0"/>
              <a:t>的常用函数及</a:t>
            </a:r>
            <a:r>
              <a:rPr lang="en-US" altLang="zh-CN" dirty="0"/>
              <a:t>JSONSerde</a:t>
            </a:r>
            <a:endParaRPr lang="zh-CN" altLang="zh-CN" dirty="0"/>
          </a:p>
          <a:p>
            <a:pPr lvl="0"/>
            <a:r>
              <a:rPr lang="zh-CN" altLang="zh-CN" dirty="0"/>
              <a:t>掌握窗口函数的实际应用场景</a:t>
            </a:r>
          </a:p>
          <a:p>
            <a:pPr lvl="0"/>
            <a:r>
              <a:rPr lang="zh-CN" altLang="zh-CN" dirty="0"/>
              <a:t>掌握拉链表的功能应用场景及使用</a:t>
            </a:r>
          </a:p>
        </p:txBody>
      </p:sp>
    </p:spTree>
    <p:extLst>
      <p:ext uri="{BB962C8B-B14F-4D97-AF65-F5344CB8AC3E}">
        <p14:creationId xmlns:p14="http://schemas.microsoft.com/office/powerpoint/2010/main" val="219620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1695663" y="3630706"/>
            <a:ext cx="6641513" cy="340658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解决方案三：自定义</a:t>
            </a:r>
            <a:r>
              <a:rPr lang="en-US" altLang="zh-CN" dirty="0" err="1"/>
              <a:t>InputFormat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自定义</a:t>
            </a:r>
            <a:r>
              <a:rPr lang="en-US" altLang="zh-CN" dirty="0" err="1" smtClean="0"/>
              <a:t>RecordReader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710880" y="1635973"/>
            <a:ext cx="107908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与</a:t>
            </a:r>
            <a:r>
              <a:rPr lang="en-US" altLang="zh-CN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MapReudce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中自定义</a:t>
            </a:r>
            <a:r>
              <a:rPr lang="en-US" altLang="zh-CN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RecordReader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一致，实现</a:t>
            </a:r>
            <a:r>
              <a:rPr lang="en-US" altLang="zh-CN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RecordReader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接口，实现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next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方法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10880" y="2153229"/>
            <a:ext cx="1053982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rgbClr val="808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/**</a:t>
            </a:r>
            <a:br>
              <a:rPr lang="en-US" altLang="zh-CN" sz="1400" i="1" dirty="0">
                <a:solidFill>
                  <a:srgbClr val="808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i="1" dirty="0">
                <a:solidFill>
                  <a:srgbClr val="808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   * Read a line.</a:t>
            </a:r>
            <a:br>
              <a:rPr lang="en-US" altLang="zh-CN" sz="1400" i="1" dirty="0">
                <a:solidFill>
                  <a:srgbClr val="808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i="1" dirty="0">
                <a:solidFill>
                  <a:srgbClr val="808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   */</a:t>
            </a:r>
            <a:br>
              <a:rPr lang="en-US" altLang="zh-CN" sz="1400" i="1" dirty="0">
                <a:solidFill>
                  <a:srgbClr val="808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i="1" dirty="0">
                <a:solidFill>
                  <a:srgbClr val="808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public synchronized </a:t>
            </a:r>
            <a:r>
              <a:rPr lang="en-US" altLang="zh-CN" sz="1400" b="1" dirty="0" err="1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boolean</a:t>
            </a: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next(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LongWritable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key, Text value) </a:t>
            </a: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throws 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IOException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{</a:t>
            </a:r>
            <a:b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      </a:t>
            </a: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while 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getFilePosition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() &lt;= </a:t>
            </a:r>
            <a:r>
              <a:rPr lang="en-US" altLang="zh-CN" sz="1400" b="1" dirty="0">
                <a:solidFill>
                  <a:srgbClr val="660E7A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end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) {</a:t>
            </a:r>
            <a:b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          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key.set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400" b="1" dirty="0" err="1">
                <a:solidFill>
                  <a:srgbClr val="660E7A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pos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);</a:t>
            </a:r>
            <a:b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          </a:t>
            </a:r>
            <a:r>
              <a:rPr lang="en-US" altLang="zh-CN" sz="1400" b="1" dirty="0" err="1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int</a:t>
            </a: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newSize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= </a:t>
            </a:r>
            <a:r>
              <a:rPr lang="en-US" altLang="zh-CN" sz="1400" b="1" dirty="0" err="1">
                <a:solidFill>
                  <a:srgbClr val="660E7A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in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.readLine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(value, </a:t>
            </a:r>
            <a:r>
              <a:rPr lang="en-US" altLang="zh-CN" sz="1400" b="1" dirty="0" err="1">
                <a:solidFill>
                  <a:srgbClr val="660E7A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maxLineLength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, 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Math.</a:t>
            </a:r>
            <a:r>
              <a:rPr lang="en-US" altLang="zh-CN" sz="1400" i="1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max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maxBytesToConsume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400" b="1" dirty="0" err="1">
                <a:solidFill>
                  <a:srgbClr val="660E7A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pos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), </a:t>
            </a:r>
            <a:r>
              <a:rPr lang="en-US" altLang="zh-CN" sz="1400" b="1" dirty="0" err="1">
                <a:solidFill>
                  <a:srgbClr val="660E7A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maxLineLength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));</a:t>
            </a:r>
            <a:b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          String 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str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= 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value.toString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().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replaceAll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400" b="1" dirty="0">
                <a:solidFill>
                  <a:srgbClr val="008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"</a:t>
            </a: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\\</a:t>
            </a:r>
            <a:r>
              <a:rPr lang="en-US" altLang="zh-CN" sz="1400" b="1" dirty="0">
                <a:solidFill>
                  <a:srgbClr val="008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|</a:t>
            </a: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\\</a:t>
            </a:r>
            <a:r>
              <a:rPr lang="en-US" altLang="zh-CN" sz="1400" b="1" dirty="0">
                <a:solidFill>
                  <a:srgbClr val="008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|"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, </a:t>
            </a:r>
            <a:r>
              <a:rPr lang="en-US" altLang="zh-CN" sz="1400" b="1" dirty="0">
                <a:solidFill>
                  <a:srgbClr val="008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"</a:t>
            </a: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\\</a:t>
            </a:r>
            <a:r>
              <a:rPr lang="en-US" altLang="zh-CN" sz="1400" b="1" dirty="0">
                <a:solidFill>
                  <a:srgbClr val="008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|"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);</a:t>
            </a:r>
            <a:b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          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value.set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str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);</a:t>
            </a:r>
            <a:b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          </a:t>
            </a:r>
            <a:r>
              <a:rPr lang="en-US" altLang="zh-CN" sz="1400" b="1" dirty="0" err="1">
                <a:solidFill>
                  <a:srgbClr val="660E7A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pos</a:t>
            </a:r>
            <a:r>
              <a:rPr lang="en-US" altLang="zh-CN" sz="1400" b="1" dirty="0">
                <a:solidFill>
                  <a:srgbClr val="660E7A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+= 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newSize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;</a:t>
            </a:r>
            <a:b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          </a:t>
            </a: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if 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newSize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== </a:t>
            </a:r>
            <a:r>
              <a:rPr lang="en-US" altLang="zh-CN" sz="1400" dirty="0">
                <a:solidFill>
                  <a:srgbClr val="0000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) {</a:t>
            </a:r>
            <a:b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              </a:t>
            </a: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return false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;</a:t>
            </a:r>
            <a:b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          }</a:t>
            </a:r>
            <a:b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          </a:t>
            </a: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if 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newSize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&lt; </a:t>
            </a:r>
            <a:r>
              <a:rPr lang="en-US" altLang="zh-CN" sz="1400" b="1" dirty="0" err="1">
                <a:solidFill>
                  <a:srgbClr val="660E7A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maxLineLength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) {</a:t>
            </a:r>
            <a:b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              </a:t>
            </a: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return true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;</a:t>
            </a:r>
            <a:b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          }</a:t>
            </a:r>
            <a:b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          </a:t>
            </a:r>
            <a:r>
              <a:rPr lang="en-US" altLang="zh-CN" sz="1400" b="1" i="1" dirty="0">
                <a:solidFill>
                  <a:srgbClr val="660E7A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LOG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.info(</a:t>
            </a:r>
            <a:r>
              <a:rPr lang="en-US" altLang="zh-CN" sz="1400" b="1" dirty="0">
                <a:solidFill>
                  <a:srgbClr val="008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"Skipped line of size " 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+ 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newSize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+ </a:t>
            </a:r>
            <a:r>
              <a:rPr lang="en-US" altLang="zh-CN" sz="1400" b="1" dirty="0">
                <a:solidFill>
                  <a:srgbClr val="008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" at </a:t>
            </a:r>
            <a:r>
              <a:rPr lang="en-US" altLang="zh-CN" sz="1400" b="1" dirty="0" err="1">
                <a:solidFill>
                  <a:srgbClr val="008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pos</a:t>
            </a:r>
            <a:r>
              <a:rPr lang="en-US" altLang="zh-CN" sz="1400" b="1" dirty="0">
                <a:solidFill>
                  <a:srgbClr val="008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" 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+ (</a:t>
            </a:r>
            <a:r>
              <a:rPr lang="en-US" altLang="zh-CN" sz="1400" b="1" dirty="0" err="1">
                <a:solidFill>
                  <a:srgbClr val="660E7A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pos</a:t>
            </a:r>
            <a:r>
              <a:rPr lang="en-US" altLang="zh-CN" sz="1400" b="1" dirty="0">
                <a:solidFill>
                  <a:srgbClr val="660E7A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- 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newSize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));</a:t>
            </a:r>
            <a:b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      }</a:t>
            </a:r>
            <a:b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      </a:t>
            </a: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return false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;</a:t>
            </a:r>
            <a:b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  }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3723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解决方案三：自定义</a:t>
            </a:r>
            <a:r>
              <a:rPr lang="en-US" altLang="zh-CN" dirty="0"/>
              <a:t>InputFormat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添加自定义</a:t>
            </a:r>
            <a:r>
              <a:rPr lang="en-US" altLang="zh-CN" dirty="0" smtClean="0"/>
              <a:t>InputFormat</a:t>
            </a:r>
            <a:r>
              <a:rPr lang="zh-CN" altLang="en-US" dirty="0" smtClean="0"/>
              <a:t>到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中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710880" y="1635973"/>
            <a:ext cx="107908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打成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jar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包，添加到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Hive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的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classpath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中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3"/>
          <a:stretch>
            <a:fillRect/>
          </a:stretch>
        </p:blipFill>
        <p:spPr>
          <a:xfrm>
            <a:off x="855569" y="2153229"/>
            <a:ext cx="8253693" cy="353164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18842" y="6043712"/>
            <a:ext cx="107908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添加到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Hive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的环境变量中：</a:t>
            </a:r>
            <a:r>
              <a:rPr lang="en-US" altLang="zh-CN" sz="1600" b="1" dirty="0">
                <a:solidFill>
                  <a:srgbClr val="FF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add jar </a:t>
            </a:r>
            <a:r>
              <a:rPr lang="en-US" altLang="zh-CN" sz="1600" b="1" dirty="0" smtClean="0">
                <a:solidFill>
                  <a:srgbClr val="FF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/export/server/hive-3.1.2-bin/lib/HiveUserInputFormat.jar</a:t>
            </a:r>
            <a:r>
              <a:rPr lang="en-US" altLang="zh-CN" sz="1600" b="1" dirty="0">
                <a:solidFill>
                  <a:srgbClr val="FF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;</a:t>
            </a:r>
            <a:endParaRPr lang="zh-CN" altLang="en-US" sz="1600" b="1" dirty="0">
              <a:solidFill>
                <a:srgbClr val="FF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003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解决方案三：自定义</a:t>
            </a:r>
            <a:r>
              <a:rPr lang="en-US" altLang="zh-CN" dirty="0"/>
              <a:t>InputFormat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zh-CN" dirty="0"/>
              <a:t>基于自定义</a:t>
            </a:r>
            <a:r>
              <a:rPr lang="en-US" altLang="zh-CN" dirty="0"/>
              <a:t>Input</a:t>
            </a:r>
            <a:r>
              <a:rPr lang="zh-CN" altLang="zh-CN" dirty="0"/>
              <a:t>创建表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710880" y="1635973"/>
            <a:ext cx="107908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创建表时，指定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InputFormat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为自定义的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InputFormat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2447238" y="2258004"/>
            <a:ext cx="7226083" cy="387798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如果表已存在就删除表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drop table if exists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singer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创建表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singer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歌手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id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歌手名称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country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国家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province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省份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gender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性别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works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指定使用分隔符为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|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 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'|'</a:t>
            </a:r>
            <a:b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指定使用自定义的类实现解析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stored as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inputformat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'bigdata.itcast.cn.hive.mr.UserInputFormat'</a:t>
            </a:r>
            <a:b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outputformat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'org.apache.hadoop.hive.ql.io.HiveIgnoreKeyTextOutputFormat'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加载数据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local inpath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'/root/hivedata/test01.txt'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singer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22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解决方案三：自定义</a:t>
            </a:r>
            <a:r>
              <a:rPr lang="en-US" altLang="zh-CN" dirty="0"/>
              <a:t>InputFormat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查看结果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710880" y="1635973"/>
            <a:ext cx="107908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数据内容正确加载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10" name="图片 9"/>
          <p:cNvPicPr/>
          <p:nvPr/>
        </p:nvPicPr>
        <p:blipFill>
          <a:blip r:embed="rId3"/>
          <a:stretch>
            <a:fillRect/>
          </a:stretch>
        </p:blipFill>
        <p:spPr>
          <a:xfrm>
            <a:off x="791695" y="2469160"/>
            <a:ext cx="11498917" cy="245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1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Hive</a:t>
            </a:r>
            <a:r>
              <a:rPr lang="zh-CN" altLang="en-US" dirty="0">
                <a:solidFill>
                  <a:schemeClr val="tx1"/>
                </a:solidFill>
              </a:rPr>
              <a:t>中的</a:t>
            </a:r>
            <a:r>
              <a:rPr lang="zh-CN" altLang="en-US" dirty="0" smtClean="0">
                <a:solidFill>
                  <a:schemeClr val="tx1"/>
                </a:solidFill>
              </a:rPr>
              <a:t>分隔符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kumimoji="1" lang="zh-CN" altLang="en-US" dirty="0" smtClean="0">
                <a:solidFill>
                  <a:schemeClr val="tx1"/>
                </a:solidFill>
              </a:rPr>
              <a:t>问题与需求</a:t>
            </a:r>
            <a:endParaRPr kumimoji="1" lang="en-US" altLang="zh-CN" dirty="0" smtClean="0">
              <a:solidFill>
                <a:schemeClr val="tx1"/>
              </a:solidFill>
            </a:endParaRPr>
          </a:p>
          <a:p>
            <a:r>
              <a:rPr kumimoji="1" lang="zh-CN" altLang="en-US" dirty="0" smtClean="0">
                <a:solidFill>
                  <a:schemeClr val="tx1"/>
                </a:solidFill>
              </a:rPr>
              <a:t>解决方案一：替换分隔符</a:t>
            </a:r>
            <a:endParaRPr kumimoji="1" lang="en-US" altLang="zh-CN" dirty="0" smtClean="0">
              <a:solidFill>
                <a:schemeClr val="tx1"/>
              </a:solidFill>
            </a:endParaRPr>
          </a:p>
          <a:p>
            <a:r>
              <a:rPr kumimoji="1" lang="zh-CN" altLang="en-US" dirty="0" smtClean="0">
                <a:solidFill>
                  <a:schemeClr val="tx1"/>
                </a:solidFill>
              </a:rPr>
              <a:t>解决</a:t>
            </a:r>
            <a:r>
              <a:rPr kumimoji="1" lang="zh-CN" altLang="en-US" dirty="0">
                <a:solidFill>
                  <a:schemeClr val="tx1"/>
                </a:solidFill>
              </a:rPr>
              <a:t>方案二：</a:t>
            </a:r>
            <a:r>
              <a:rPr kumimoji="1" lang="en-US" altLang="zh-CN" dirty="0">
                <a:solidFill>
                  <a:schemeClr val="tx1"/>
                </a:solidFill>
              </a:rPr>
              <a:t>RegexSerDe</a:t>
            </a:r>
            <a:r>
              <a:rPr kumimoji="1" lang="zh-CN" altLang="en-US" dirty="0">
                <a:solidFill>
                  <a:schemeClr val="tx1"/>
                </a:solidFill>
              </a:rPr>
              <a:t>正则加载</a:t>
            </a:r>
            <a:endParaRPr kumimoji="1" lang="en-US" altLang="zh-CN" dirty="0" smtClean="0">
              <a:solidFill>
                <a:schemeClr val="tx1"/>
              </a:solidFill>
            </a:endParaRPr>
          </a:p>
          <a:p>
            <a:r>
              <a:rPr kumimoji="1" lang="zh-CN" altLang="en-US" dirty="0" smtClean="0">
                <a:solidFill>
                  <a:schemeClr val="tx1"/>
                </a:solidFill>
              </a:rPr>
              <a:t>解决</a:t>
            </a:r>
            <a:r>
              <a:rPr kumimoji="1" lang="zh-CN" altLang="en-US" dirty="0">
                <a:solidFill>
                  <a:schemeClr val="tx1"/>
                </a:solidFill>
              </a:rPr>
              <a:t>方案三：自定义</a:t>
            </a:r>
            <a:r>
              <a:rPr kumimoji="1" lang="en-US" altLang="zh-CN" dirty="0" smtClean="0">
                <a:solidFill>
                  <a:schemeClr val="tx1"/>
                </a:solidFill>
              </a:rPr>
              <a:t>InputFormat</a:t>
            </a:r>
          </a:p>
          <a:p>
            <a:r>
              <a:rPr kumimoji="1" lang="zh-CN" altLang="en-US" dirty="0" smtClean="0">
                <a:solidFill>
                  <a:srgbClr val="FF0000"/>
                </a:solidFill>
              </a:rPr>
              <a:t>总结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73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问题与方案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710880" y="1646133"/>
            <a:ext cx="635330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当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数据文件中出现多字节分隔符或者数据中包含了分隔符时，会导致数据加载与实际表的字段不匹配的问题，基于这个问题我们提供了三种方案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替换分隔符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正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则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加载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RegexSerde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自定义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InputFormat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其中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替换分隔符无法解决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数据字段中依然存在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分隔符的问题，自定义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InputFormat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的开发成本较高，所以整体</a:t>
            </a:r>
            <a:r>
              <a:rPr lang="zh-CN" altLang="en-US" sz="1600" dirty="0">
                <a:solidFill>
                  <a:srgbClr val="FF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推荐使用正则加载的方式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来实现对于特殊数据的处理。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4803" y="2350434"/>
            <a:ext cx="3183460" cy="234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44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6DC7A42-DEB9-4846-9885-EF1F65B2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URL</a:t>
            </a:r>
            <a:r>
              <a:rPr lang="zh-CN" altLang="en-US" dirty="0" smtClean="0">
                <a:solidFill>
                  <a:schemeClr val="tx1"/>
                </a:solidFill>
              </a:rPr>
              <a:t>解析函数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DC0D98B5-82FB-804B-8565-7E31DD4B4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874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实际</a:t>
            </a:r>
            <a:r>
              <a:rPr lang="zh-CN" altLang="en-US" dirty="0">
                <a:solidFill>
                  <a:srgbClr val="FF0000"/>
                </a:solidFill>
              </a:rPr>
              <a:t>工作</a:t>
            </a:r>
            <a:r>
              <a:rPr lang="zh-CN" altLang="en-US" dirty="0" smtClean="0">
                <a:solidFill>
                  <a:srgbClr val="FF0000"/>
                </a:solidFill>
              </a:rPr>
              <a:t>需求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URL</a:t>
            </a:r>
            <a:r>
              <a:rPr lang="zh-CN" altLang="en-US" dirty="0">
                <a:solidFill>
                  <a:schemeClr val="tx1"/>
                </a:solidFill>
              </a:rPr>
              <a:t>的基本</a:t>
            </a:r>
            <a:r>
              <a:rPr lang="zh-CN" altLang="en-US" dirty="0" smtClean="0">
                <a:solidFill>
                  <a:schemeClr val="tx1"/>
                </a:solidFill>
              </a:rPr>
              <a:t>组成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Hive</a:t>
            </a:r>
            <a:r>
              <a:rPr lang="zh-CN" altLang="en-US" dirty="0">
                <a:solidFill>
                  <a:schemeClr val="tx1"/>
                </a:solidFill>
              </a:rPr>
              <a:t>中的</a:t>
            </a:r>
            <a:r>
              <a:rPr lang="en-US" altLang="zh-CN" dirty="0">
                <a:solidFill>
                  <a:schemeClr val="tx1"/>
                </a:solidFill>
              </a:rPr>
              <a:t>URL</a:t>
            </a:r>
            <a:r>
              <a:rPr lang="zh-CN" altLang="en-US" dirty="0" smtClean="0">
                <a:solidFill>
                  <a:schemeClr val="tx1"/>
                </a:solidFill>
              </a:rPr>
              <a:t>解析函数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/>
              <a:t>UDTF</a:t>
            </a:r>
            <a:r>
              <a:rPr lang="zh-CN" altLang="zh-CN" dirty="0"/>
              <a:t>函数的</a:t>
            </a:r>
            <a:r>
              <a:rPr lang="zh-CN" altLang="zh-CN" dirty="0" smtClean="0"/>
              <a:t>问题</a:t>
            </a:r>
            <a:endParaRPr lang="en-US" altLang="zh-CN" dirty="0" smtClean="0"/>
          </a:p>
          <a:p>
            <a:r>
              <a:rPr lang="en-US" altLang="zh-CN" dirty="0"/>
              <a:t>Lateral View</a:t>
            </a:r>
            <a:r>
              <a:rPr lang="zh-CN" altLang="zh-CN" dirty="0" smtClean="0"/>
              <a:t>侧视图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17181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    业务</a:t>
            </a:r>
            <a:r>
              <a:rPr lang="zh-CN" altLang="en-US" dirty="0"/>
              <a:t>需求中</a:t>
            </a:r>
            <a:r>
              <a:rPr lang="zh-CN" altLang="en-US" dirty="0" smtClean="0"/>
              <a:t>，经常</a:t>
            </a:r>
            <a:r>
              <a:rPr lang="zh-CN" altLang="en-US" dirty="0"/>
              <a:t>需要对</a:t>
            </a:r>
            <a:r>
              <a:rPr lang="zh-CN" altLang="en-US" dirty="0">
                <a:solidFill>
                  <a:srgbClr val="FF0000"/>
                </a:solidFill>
              </a:rPr>
              <a:t>用户的访问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用户的来源</a:t>
            </a:r>
            <a:r>
              <a:rPr lang="zh-CN" altLang="en-US" dirty="0"/>
              <a:t>进行分析，用于支持运营和决策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例如</a:t>
            </a:r>
            <a:r>
              <a:rPr lang="zh-CN" altLang="en-US" dirty="0" smtClean="0"/>
              <a:t>对</a:t>
            </a:r>
            <a:r>
              <a:rPr lang="zh-CN" altLang="en-US" dirty="0"/>
              <a:t>用户访问的页面进行统计分析，分析</a:t>
            </a:r>
            <a:r>
              <a:rPr lang="zh-CN" altLang="en-US" dirty="0">
                <a:solidFill>
                  <a:srgbClr val="92D050"/>
                </a:solidFill>
              </a:rPr>
              <a:t>热门受访页面的</a:t>
            </a:r>
            <a:r>
              <a:rPr lang="en-US" altLang="zh-CN" dirty="0">
                <a:solidFill>
                  <a:srgbClr val="92D050"/>
                </a:solidFill>
              </a:rPr>
              <a:t>Top10</a:t>
            </a:r>
            <a:r>
              <a:rPr lang="zh-CN" altLang="en-US" dirty="0"/>
              <a:t>，观察大部分用户最喜欢的访问最多的页面</a:t>
            </a:r>
            <a:r>
              <a:rPr lang="zh-CN" altLang="en-US" dirty="0" smtClean="0"/>
              <a:t>等。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实际工作需求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分析需求</a:t>
            </a:r>
            <a:endParaRPr lang="zh-CN" altLang="en-US" dirty="0"/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44" y="2636787"/>
            <a:ext cx="10342469" cy="341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1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对</a:t>
            </a:r>
            <a:r>
              <a:rPr lang="zh-CN" altLang="en-US" dirty="0"/>
              <a:t>用户访问的页面进行统计分析，分析热门受访页面的</a:t>
            </a:r>
            <a:r>
              <a:rPr lang="en-US" altLang="zh-CN" dirty="0"/>
              <a:t>Top10</a:t>
            </a:r>
            <a:r>
              <a:rPr lang="zh-CN" altLang="en-US" dirty="0"/>
              <a:t>，观察大部分用户最喜欢的访问最多的页面等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实际工作需求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分析需求</a:t>
            </a:r>
            <a:endParaRPr lang="zh-CN" altLang="en-US" dirty="0"/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923409" y="2860843"/>
            <a:ext cx="10324540" cy="255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52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6DC7A42-DEB9-4846-9885-EF1F65B2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Hive</a:t>
            </a:r>
            <a:r>
              <a:rPr lang="zh-CN" altLang="en-US" dirty="0">
                <a:solidFill>
                  <a:schemeClr val="tx1"/>
                </a:solidFill>
              </a:rPr>
              <a:t>中</a:t>
            </a:r>
            <a:r>
              <a:rPr lang="zh-CN" altLang="zh-CN" dirty="0">
                <a:solidFill>
                  <a:schemeClr val="tx1"/>
                </a:solidFill>
              </a:rPr>
              <a:t>多字节分隔符</a:t>
            </a:r>
            <a:r>
              <a:rPr lang="zh-CN" altLang="en-US" dirty="0">
                <a:solidFill>
                  <a:schemeClr val="tx1"/>
                </a:solidFill>
              </a:rPr>
              <a:t>处理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DC0D98B5-82FB-804B-8565-7E31DD4B4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33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    又或者需要</a:t>
            </a:r>
            <a:r>
              <a:rPr lang="zh-CN" altLang="en-US" dirty="0"/>
              <a:t>分析不同搜索平台的</a:t>
            </a:r>
            <a:r>
              <a:rPr lang="zh-CN" altLang="en-US" dirty="0">
                <a:solidFill>
                  <a:srgbClr val="92D050"/>
                </a:solidFill>
              </a:rPr>
              <a:t>用户来源分析</a:t>
            </a:r>
            <a:r>
              <a:rPr lang="zh-CN" altLang="en-US" dirty="0"/>
              <a:t>，统计不同搜索平台中进入网站的用户</a:t>
            </a:r>
            <a:r>
              <a:rPr lang="zh-CN" altLang="en-US" dirty="0" smtClean="0"/>
              <a:t>个数；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根据</a:t>
            </a:r>
            <a:r>
              <a:rPr lang="zh-CN" altLang="en-US" dirty="0"/>
              <a:t>数据进行精准的引导和精准的广告投放等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实际工作需求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分析需求</a:t>
            </a:r>
            <a:endParaRPr lang="zh-CN" altLang="en-US" dirty="0"/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809624" y="2879631"/>
            <a:ext cx="10288681" cy="277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0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实际</a:t>
            </a:r>
            <a:r>
              <a:rPr lang="zh-CN" altLang="en-US" dirty="0">
                <a:solidFill>
                  <a:schemeClr val="tx1"/>
                </a:solidFill>
              </a:rPr>
              <a:t>工作</a:t>
            </a:r>
            <a:r>
              <a:rPr lang="zh-CN" altLang="en-US" dirty="0" smtClean="0">
                <a:solidFill>
                  <a:schemeClr val="tx1"/>
                </a:solidFill>
              </a:rPr>
              <a:t>需求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URL</a:t>
            </a:r>
            <a:r>
              <a:rPr lang="zh-CN" altLang="en-US" dirty="0">
                <a:solidFill>
                  <a:srgbClr val="FF0000"/>
                </a:solidFill>
              </a:rPr>
              <a:t>的基本</a:t>
            </a:r>
            <a:r>
              <a:rPr lang="zh-CN" altLang="en-US" dirty="0" smtClean="0">
                <a:solidFill>
                  <a:srgbClr val="FF0000"/>
                </a:solidFill>
              </a:rPr>
              <a:t>组成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Hive</a:t>
            </a:r>
            <a:r>
              <a:rPr lang="zh-CN" altLang="en-US" dirty="0">
                <a:solidFill>
                  <a:schemeClr val="tx1"/>
                </a:solidFill>
              </a:rPr>
              <a:t>中的</a:t>
            </a:r>
            <a:r>
              <a:rPr lang="en-US" altLang="zh-CN" dirty="0">
                <a:solidFill>
                  <a:schemeClr val="tx1"/>
                </a:solidFill>
              </a:rPr>
              <a:t>URL</a:t>
            </a:r>
            <a:r>
              <a:rPr lang="zh-CN" altLang="en-US" dirty="0" smtClean="0">
                <a:solidFill>
                  <a:schemeClr val="tx1"/>
                </a:solidFill>
              </a:rPr>
              <a:t>解析函数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/>
              <a:t>UDTF</a:t>
            </a:r>
            <a:r>
              <a:rPr lang="zh-CN" altLang="zh-CN" dirty="0"/>
              <a:t>函数的</a:t>
            </a:r>
            <a:r>
              <a:rPr lang="zh-CN" altLang="zh-CN" dirty="0" smtClean="0"/>
              <a:t>问题</a:t>
            </a:r>
            <a:endParaRPr lang="en-US" altLang="zh-CN" dirty="0" smtClean="0"/>
          </a:p>
          <a:p>
            <a:r>
              <a:rPr lang="en-US" altLang="zh-CN" dirty="0"/>
              <a:t>Lateral View</a:t>
            </a:r>
            <a:r>
              <a:rPr lang="zh-CN" altLang="zh-CN" dirty="0" smtClean="0"/>
              <a:t>侧视图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11069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URL</a:t>
            </a:r>
            <a:r>
              <a:rPr lang="zh-CN" altLang="en-US" dirty="0"/>
              <a:t>的基本组成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数据格式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    要</a:t>
            </a:r>
            <a:r>
              <a:rPr lang="zh-CN" altLang="en-US" dirty="0"/>
              <a:t>想实现上面的受访分析、来源分析等业务，必须在实际处理数据的过程中，对</a:t>
            </a:r>
            <a:r>
              <a:rPr lang="zh-CN" altLang="en-US" dirty="0">
                <a:solidFill>
                  <a:srgbClr val="FF0000"/>
                </a:solidFill>
              </a:rPr>
              <a:t>用户访问的</a:t>
            </a:r>
            <a:r>
              <a:rPr lang="en-US" altLang="zh-CN" dirty="0">
                <a:solidFill>
                  <a:srgbClr val="FF0000"/>
                </a:solidFill>
              </a:rPr>
              <a:t>URL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用户的来源</a:t>
            </a:r>
            <a:r>
              <a:rPr lang="en-US" altLang="zh-CN" dirty="0">
                <a:solidFill>
                  <a:srgbClr val="FF0000"/>
                </a:solidFill>
              </a:rPr>
              <a:t>URL</a:t>
            </a:r>
            <a:r>
              <a:rPr lang="zh-CN" altLang="en-US" dirty="0"/>
              <a:t>进行解析处理，获取用户的访问域名、访问页面、用户数据参数、来源域名、来源路径等信息。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915939" y="2909438"/>
            <a:ext cx="10288681" cy="296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0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URL</a:t>
            </a:r>
            <a:r>
              <a:rPr lang="zh-CN" altLang="en-US" dirty="0"/>
              <a:t>的基本组成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URL</a:t>
            </a:r>
            <a:r>
              <a:rPr lang="zh-CN" altLang="en-US" dirty="0"/>
              <a:t>的基本组成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  在</a:t>
            </a:r>
            <a:r>
              <a:rPr lang="zh-CN" altLang="en-US" dirty="0"/>
              <a:t>对</a:t>
            </a:r>
            <a:r>
              <a:rPr lang="en-US" altLang="zh-CN" dirty="0"/>
              <a:t>URL</a:t>
            </a:r>
            <a:r>
              <a:rPr lang="zh-CN" altLang="en-US" dirty="0"/>
              <a:t>进行解析时，我们要先了解</a:t>
            </a:r>
            <a:r>
              <a:rPr lang="en-US" altLang="zh-CN" dirty="0"/>
              <a:t>URL</a:t>
            </a:r>
            <a:r>
              <a:rPr lang="zh-CN" altLang="en-US" dirty="0"/>
              <a:t>的基本组成部分，再根据实际的需求从</a:t>
            </a:r>
            <a:r>
              <a:rPr lang="en-US" altLang="zh-CN" dirty="0"/>
              <a:t>URL</a:t>
            </a:r>
            <a:r>
              <a:rPr lang="zh-CN" altLang="en-US" dirty="0"/>
              <a:t>中获取对应的部分，例如一条</a:t>
            </a:r>
            <a:r>
              <a:rPr lang="en-US" altLang="zh-CN" dirty="0"/>
              <a:t>URL</a:t>
            </a:r>
            <a:r>
              <a:rPr lang="zh-CN" altLang="en-US" dirty="0"/>
              <a:t>由以下几个部分组成</a:t>
            </a: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1192407" y="2751723"/>
            <a:ext cx="9735745" cy="303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07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实际</a:t>
            </a:r>
            <a:r>
              <a:rPr lang="zh-CN" altLang="en-US" dirty="0">
                <a:solidFill>
                  <a:schemeClr val="tx1"/>
                </a:solidFill>
              </a:rPr>
              <a:t>工作</a:t>
            </a:r>
            <a:r>
              <a:rPr lang="zh-CN" altLang="en-US" dirty="0" smtClean="0">
                <a:solidFill>
                  <a:schemeClr val="tx1"/>
                </a:solidFill>
              </a:rPr>
              <a:t>需求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URL</a:t>
            </a:r>
            <a:r>
              <a:rPr lang="zh-CN" altLang="en-US" dirty="0">
                <a:solidFill>
                  <a:schemeClr val="tx1"/>
                </a:solidFill>
              </a:rPr>
              <a:t>的基本</a:t>
            </a:r>
            <a:r>
              <a:rPr lang="zh-CN" altLang="en-US" dirty="0" smtClean="0">
                <a:solidFill>
                  <a:schemeClr val="tx1"/>
                </a:solidFill>
              </a:rPr>
              <a:t>组成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Hive</a:t>
            </a:r>
            <a:r>
              <a:rPr lang="zh-CN" altLang="en-US" dirty="0">
                <a:solidFill>
                  <a:srgbClr val="FF0000"/>
                </a:solidFill>
              </a:rPr>
              <a:t>中的</a:t>
            </a:r>
            <a:r>
              <a:rPr lang="en-US" altLang="zh-CN" dirty="0">
                <a:solidFill>
                  <a:srgbClr val="FF0000"/>
                </a:solidFill>
              </a:rPr>
              <a:t>URL</a:t>
            </a:r>
            <a:r>
              <a:rPr lang="zh-CN" altLang="en-US" dirty="0" smtClean="0">
                <a:solidFill>
                  <a:srgbClr val="FF0000"/>
                </a:solidFill>
              </a:rPr>
              <a:t>解析函数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/>
              <a:t>UDTF</a:t>
            </a:r>
            <a:r>
              <a:rPr lang="zh-CN" altLang="zh-CN" dirty="0"/>
              <a:t>函数的</a:t>
            </a:r>
            <a:r>
              <a:rPr lang="zh-CN" altLang="zh-CN" dirty="0" smtClean="0"/>
              <a:t>问题</a:t>
            </a:r>
            <a:endParaRPr lang="en-US" altLang="zh-CN" dirty="0" smtClean="0"/>
          </a:p>
          <a:p>
            <a:r>
              <a:rPr lang="en-US" altLang="zh-CN" dirty="0"/>
              <a:t>Lateral View</a:t>
            </a:r>
            <a:r>
              <a:rPr lang="zh-CN" altLang="zh-CN" dirty="0" smtClean="0"/>
              <a:t>侧视图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42209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中的</a:t>
            </a:r>
            <a:r>
              <a:rPr lang="en-US" altLang="zh-CN" dirty="0"/>
              <a:t>URL</a:t>
            </a:r>
            <a:r>
              <a:rPr lang="zh-CN" altLang="en-US" dirty="0"/>
              <a:t>解析函数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函数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   Hive</a:t>
            </a:r>
            <a:r>
              <a:rPr lang="zh-CN" altLang="en-US" dirty="0"/>
              <a:t>中为了实现对</a:t>
            </a:r>
            <a:r>
              <a:rPr lang="en-US" altLang="zh-CN" dirty="0"/>
              <a:t>URL</a:t>
            </a:r>
            <a:r>
              <a:rPr lang="zh-CN" altLang="en-US" dirty="0"/>
              <a:t>的解析，专门提供了解析</a:t>
            </a:r>
            <a:r>
              <a:rPr lang="en-US" altLang="zh-CN" dirty="0"/>
              <a:t>URL</a:t>
            </a:r>
            <a:r>
              <a:rPr lang="zh-CN" altLang="en-US" dirty="0"/>
              <a:t>的函数</a:t>
            </a:r>
            <a:r>
              <a:rPr lang="en-US" altLang="zh-CN" b="1" dirty="0">
                <a:solidFill>
                  <a:srgbClr val="FF0000"/>
                </a:solidFill>
              </a:rPr>
              <a:t>parse_url</a:t>
            </a:r>
            <a:r>
              <a:rPr lang="zh-CN" altLang="en-US" dirty="0"/>
              <a:t>和</a:t>
            </a:r>
            <a:r>
              <a:rPr lang="en-US" altLang="zh-CN" b="1" dirty="0" smtClean="0">
                <a:solidFill>
                  <a:srgbClr val="FF0000"/>
                </a:solidFill>
              </a:rPr>
              <a:t>parse_url_tuple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在</a:t>
            </a:r>
            <a:r>
              <a:rPr lang="en-US" altLang="zh-CN" dirty="0"/>
              <a:t>show functions</a:t>
            </a:r>
            <a:r>
              <a:rPr lang="zh-CN" altLang="en-US" dirty="0"/>
              <a:t>中可以看到对应</a:t>
            </a:r>
            <a:r>
              <a:rPr lang="zh-CN" altLang="en-US" dirty="0" smtClean="0"/>
              <a:t>函数。</a:t>
            </a:r>
            <a:endParaRPr lang="zh-CN" altLang="en-US" dirty="0"/>
          </a:p>
        </p:txBody>
      </p:sp>
      <p:pic>
        <p:nvPicPr>
          <p:cNvPr id="8" name="图片 7"/>
          <p:cNvPicPr/>
          <p:nvPr/>
        </p:nvPicPr>
        <p:blipFill rotWithShape="1">
          <a:blip r:embed="rId2"/>
          <a:srcRect l="-423" t="-1617" r="52695" b="1617"/>
          <a:stretch/>
        </p:blipFill>
        <p:spPr bwMode="auto">
          <a:xfrm>
            <a:off x="3774637" y="2671258"/>
            <a:ext cx="3692963" cy="37833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9877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场景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zh-CN" dirty="0" smtClean="0"/>
              <a:t>从</a:t>
            </a:r>
            <a:r>
              <a:rPr lang="en-US" altLang="zh-CN" dirty="0"/>
              <a:t>URL</a:t>
            </a:r>
            <a:r>
              <a:rPr lang="zh-CN" altLang="zh-CN" dirty="0"/>
              <a:t>中获取每个</a:t>
            </a:r>
            <a:r>
              <a:rPr lang="en-US" altLang="zh-CN" dirty="0"/>
              <a:t>ID</a:t>
            </a:r>
            <a:r>
              <a:rPr lang="zh-CN" altLang="zh-CN" dirty="0" smtClean="0"/>
              <a:t>对应</a:t>
            </a:r>
            <a:r>
              <a:rPr lang="en-US" altLang="zh-CN" dirty="0" smtClean="0"/>
              <a:t>HOST</a:t>
            </a:r>
            <a:r>
              <a:rPr lang="zh-CN" altLang="zh-CN" dirty="0"/>
              <a:t>、</a:t>
            </a:r>
            <a:r>
              <a:rPr lang="en-US" altLang="zh-CN" dirty="0"/>
              <a:t>PATH</a:t>
            </a:r>
            <a:r>
              <a:rPr lang="zh-CN" altLang="zh-CN" dirty="0"/>
              <a:t>以及</a:t>
            </a:r>
            <a:r>
              <a:rPr lang="en-US" altLang="zh-CN" dirty="0"/>
              <a:t>QUERY</a:t>
            </a:r>
            <a:endParaRPr lang="zh-CN" altLang="en-US" dirty="0"/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2195450" y="1798290"/>
            <a:ext cx="8002681" cy="1565183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2195449" y="4801888"/>
            <a:ext cx="8002681" cy="1787171"/>
          </a:xfrm>
          <a:prstGeom prst="rect">
            <a:avLst/>
          </a:prstGeom>
        </p:spPr>
      </p:pic>
      <p:sp>
        <p:nvSpPr>
          <p:cNvPr id="3" name="下箭头 2"/>
          <p:cNvSpPr/>
          <p:nvPr/>
        </p:nvSpPr>
        <p:spPr>
          <a:xfrm>
            <a:off x="5540188" y="3535834"/>
            <a:ext cx="762000" cy="1093694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89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功能</a:t>
            </a:r>
            <a:endParaRPr lang="en-US" altLang="zh-CN" dirty="0" smtClean="0"/>
          </a:p>
          <a:p>
            <a:pPr marL="360363" lvl="1" indent="0">
              <a:buNone/>
            </a:pPr>
            <a:r>
              <a:rPr lang="en-US" altLang="zh-CN" dirty="0" smtClean="0"/>
              <a:t>      </a:t>
            </a:r>
            <a:r>
              <a:rPr lang="en-US" altLang="zh-CN" b="1" dirty="0" smtClean="0">
                <a:solidFill>
                  <a:srgbClr val="FF0000"/>
                </a:solidFill>
              </a:rPr>
              <a:t>parse_url</a:t>
            </a:r>
            <a:r>
              <a:rPr lang="zh-CN" altLang="en-US" dirty="0"/>
              <a:t>函数是</a:t>
            </a:r>
            <a:r>
              <a:rPr lang="en-US" altLang="zh-CN" dirty="0"/>
              <a:t>Hive</a:t>
            </a:r>
            <a:r>
              <a:rPr lang="zh-CN" altLang="en-US" dirty="0"/>
              <a:t>中提供的最基本的</a:t>
            </a:r>
            <a:r>
              <a:rPr lang="en-US" altLang="zh-CN" dirty="0"/>
              <a:t>url</a:t>
            </a:r>
            <a:r>
              <a:rPr lang="zh-CN" altLang="en-US" dirty="0"/>
              <a:t>解析函数，可以根据指定的参数，从</a:t>
            </a:r>
            <a:r>
              <a:rPr lang="en-US" altLang="zh-CN" dirty="0"/>
              <a:t>URL</a:t>
            </a:r>
            <a:r>
              <a:rPr lang="zh-CN" altLang="en-US" dirty="0"/>
              <a:t>解析出对应的参数值进行返回，函数为普通的</a:t>
            </a:r>
            <a:r>
              <a:rPr lang="zh-CN" altLang="en-US" dirty="0">
                <a:solidFill>
                  <a:srgbClr val="FF0000"/>
                </a:solidFill>
              </a:rPr>
              <a:t>一对一函数</a:t>
            </a:r>
            <a:r>
              <a:rPr lang="zh-CN" altLang="en-US" dirty="0"/>
              <a:t>类型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360363" lvl="1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语法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中的</a:t>
            </a:r>
            <a:r>
              <a:rPr lang="en-US" altLang="zh-CN" dirty="0"/>
              <a:t>URL</a:t>
            </a:r>
            <a:r>
              <a:rPr lang="zh-CN" altLang="en-US" dirty="0"/>
              <a:t>解析函数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parse_url</a:t>
            </a:r>
            <a:r>
              <a:rPr lang="zh-CN" altLang="en-US" dirty="0" smtClean="0"/>
              <a:t>函数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165412" y="3630706"/>
            <a:ext cx="6149788" cy="1002965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zh-CN" sz="1400" dirty="0"/>
              <a:t>parse_url(url, partToExtract[, </a:t>
            </a:r>
            <a:r>
              <a:rPr lang="en-US" altLang="zh-CN" sz="1400" b="1" dirty="0"/>
              <a:t>key</a:t>
            </a:r>
            <a:r>
              <a:rPr lang="en-US" altLang="zh-CN" sz="1400" dirty="0"/>
              <a:t>]) - extracts a part </a:t>
            </a:r>
            <a:r>
              <a:rPr lang="en-US" altLang="zh-CN" sz="1400" b="1" dirty="0"/>
              <a:t>from </a:t>
            </a:r>
            <a:r>
              <a:rPr lang="en-US" altLang="zh-CN" sz="1400" dirty="0"/>
              <a:t>a </a:t>
            </a:r>
            <a:r>
              <a:rPr lang="en-US" altLang="zh-CN" sz="1400" dirty="0" smtClean="0"/>
              <a:t>URL</a:t>
            </a:r>
            <a:r>
              <a:rPr lang="en-US" altLang="zh-CN" sz="1400" dirty="0"/>
              <a:t> </a:t>
            </a:r>
            <a:endParaRPr lang="en-US" altLang="zh-CN" sz="1400" dirty="0" smtClean="0"/>
          </a:p>
          <a:p>
            <a:pPr>
              <a:lnSpc>
                <a:spcPct val="200000"/>
              </a:lnSpc>
            </a:pPr>
            <a:r>
              <a:rPr lang="en-US" altLang="zh-CN" sz="1400" dirty="0" smtClean="0"/>
              <a:t>Parts</a:t>
            </a:r>
            <a:r>
              <a:rPr lang="en-US" altLang="zh-CN" sz="1400" dirty="0"/>
              <a:t>: </a:t>
            </a:r>
            <a:r>
              <a:rPr lang="en-US" altLang="zh-CN" sz="1400" b="1" dirty="0"/>
              <a:t>HOST</a:t>
            </a:r>
            <a:r>
              <a:rPr lang="en-US" altLang="zh-CN" sz="1400" dirty="0"/>
              <a:t>, </a:t>
            </a:r>
            <a:r>
              <a:rPr lang="en-US" altLang="zh-CN" sz="1400" b="1" dirty="0"/>
              <a:t>PATH</a:t>
            </a:r>
            <a:r>
              <a:rPr lang="en-US" altLang="zh-CN" sz="1400" dirty="0"/>
              <a:t>, </a:t>
            </a:r>
            <a:r>
              <a:rPr lang="en-US" altLang="zh-CN" sz="1400" b="1" dirty="0"/>
              <a:t>QUERY</a:t>
            </a:r>
            <a:r>
              <a:rPr lang="en-US" altLang="zh-CN" sz="1400" dirty="0"/>
              <a:t>, REF, PROTOCOL, AUTHORITY, </a:t>
            </a:r>
            <a:r>
              <a:rPr lang="en-US" altLang="zh-CN" sz="1400" b="1" dirty="0"/>
              <a:t>FILE</a:t>
            </a:r>
            <a:r>
              <a:rPr lang="en-US" altLang="zh-CN" sz="1400" dirty="0"/>
              <a:t>, USERINFO </a:t>
            </a:r>
            <a:r>
              <a:rPr lang="en-US" altLang="zh-CN" sz="1400" b="1" dirty="0"/>
              <a:t>key 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5514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示例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中的</a:t>
            </a:r>
            <a:r>
              <a:rPr lang="en-US" altLang="zh-CN" dirty="0"/>
              <a:t>URL</a:t>
            </a:r>
            <a:r>
              <a:rPr lang="zh-CN" altLang="en-US" dirty="0"/>
              <a:t>解析函数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parse_url</a:t>
            </a:r>
            <a:r>
              <a:rPr lang="zh-CN" altLang="en-US" dirty="0" smtClean="0"/>
              <a:t>函数</a:t>
            </a:r>
            <a:endParaRPr lang="zh-CN" altLang="en-US" dirty="0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2472635" y="1957382"/>
            <a:ext cx="7226083" cy="1015663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parse_url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'http://facebook.com/path/p1.php?id=10086'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'HOST'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parse_url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'http://facebook.com/path/p1.php?id=10086&amp;name=allen'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'QUERY'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parse_url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'http://facebook.com/path/p1.php?id=10086&amp;name=allen'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'QUERY'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'name'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705" y="3161907"/>
            <a:ext cx="8097945" cy="353970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7798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如果想一次解析多个参数，需要使用多次函数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中的</a:t>
            </a:r>
            <a:r>
              <a:rPr lang="en-US" altLang="zh-CN" dirty="0"/>
              <a:t>URL</a:t>
            </a:r>
            <a:r>
              <a:rPr lang="zh-CN" altLang="en-US" dirty="0"/>
              <a:t>解析函数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parse_url</a:t>
            </a:r>
            <a:r>
              <a:rPr lang="zh-CN" altLang="en-US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的弊端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1783887" y="2509733"/>
            <a:ext cx="7698014" cy="1693522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select</a:t>
            </a:r>
            <a:b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 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id,</a:t>
            </a:r>
            <a:b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 parse_url(url,"HOST") </a:t>
            </a: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as host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,</a:t>
            </a:r>
            <a:b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 parse_url(url,"PATH") </a:t>
            </a: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as path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,</a:t>
            </a:r>
            <a:b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 parse_url(url,"QUERY") </a:t>
            </a: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as query</a:t>
            </a:r>
            <a:b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from</a:t>
            </a:r>
            <a:b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tb_url;</a:t>
            </a:r>
            <a:endParaRPr lang="zh-CN" altLang="en-US" sz="1400" dirty="0"/>
          </a:p>
        </p:txBody>
      </p:sp>
      <p:pic>
        <p:nvPicPr>
          <p:cNvPr id="11" name="图片 10"/>
          <p:cNvPicPr/>
          <p:nvPr/>
        </p:nvPicPr>
        <p:blipFill>
          <a:blip r:embed="rId2"/>
          <a:stretch>
            <a:fillRect/>
          </a:stretch>
        </p:blipFill>
        <p:spPr>
          <a:xfrm>
            <a:off x="1411919" y="4340206"/>
            <a:ext cx="8576555" cy="200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52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Hive</a:t>
            </a:r>
            <a:r>
              <a:rPr lang="zh-CN" altLang="en-US" dirty="0">
                <a:solidFill>
                  <a:srgbClr val="FF0000"/>
                </a:solidFill>
              </a:rPr>
              <a:t>中的</a:t>
            </a:r>
            <a:r>
              <a:rPr lang="zh-CN" altLang="en-US" dirty="0" smtClean="0">
                <a:solidFill>
                  <a:srgbClr val="FF0000"/>
                </a:solidFill>
              </a:rPr>
              <a:t>分隔符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kumimoji="1" lang="zh-CN" altLang="en-US" dirty="0" smtClean="0">
                <a:solidFill>
                  <a:schemeClr val="tx1"/>
                </a:solidFill>
              </a:rPr>
              <a:t>问题与需求</a:t>
            </a:r>
            <a:endParaRPr kumimoji="1" lang="en-US" altLang="zh-CN" dirty="0" smtClean="0">
              <a:solidFill>
                <a:schemeClr val="tx1"/>
              </a:solidFill>
            </a:endParaRPr>
          </a:p>
          <a:p>
            <a:r>
              <a:rPr kumimoji="1" lang="zh-CN" altLang="en-US" dirty="0" smtClean="0">
                <a:solidFill>
                  <a:schemeClr val="tx1"/>
                </a:solidFill>
              </a:rPr>
              <a:t>解决方案一：替换分隔符</a:t>
            </a:r>
            <a:endParaRPr kumimoji="1" lang="en-US" altLang="zh-CN" dirty="0" smtClean="0">
              <a:solidFill>
                <a:schemeClr val="tx1"/>
              </a:solidFill>
            </a:endParaRPr>
          </a:p>
          <a:p>
            <a:r>
              <a:rPr kumimoji="1" lang="zh-CN" altLang="en-US" dirty="0" smtClean="0">
                <a:solidFill>
                  <a:schemeClr val="tx1"/>
                </a:solidFill>
              </a:rPr>
              <a:t>解决</a:t>
            </a:r>
            <a:r>
              <a:rPr kumimoji="1" lang="zh-CN" altLang="en-US" dirty="0">
                <a:solidFill>
                  <a:schemeClr val="tx1"/>
                </a:solidFill>
              </a:rPr>
              <a:t>方案二：</a:t>
            </a:r>
            <a:r>
              <a:rPr kumimoji="1" lang="en-US" altLang="zh-CN" dirty="0">
                <a:solidFill>
                  <a:schemeClr val="tx1"/>
                </a:solidFill>
              </a:rPr>
              <a:t>RegexSerDe</a:t>
            </a:r>
            <a:r>
              <a:rPr kumimoji="1" lang="zh-CN" altLang="en-US" dirty="0">
                <a:solidFill>
                  <a:schemeClr val="tx1"/>
                </a:solidFill>
              </a:rPr>
              <a:t>正则加载</a:t>
            </a:r>
            <a:endParaRPr kumimoji="1" lang="en-US" altLang="zh-CN" dirty="0" smtClean="0">
              <a:solidFill>
                <a:schemeClr val="tx1"/>
              </a:solidFill>
            </a:endParaRPr>
          </a:p>
          <a:p>
            <a:r>
              <a:rPr kumimoji="1" lang="zh-CN" altLang="en-US" dirty="0" smtClean="0">
                <a:solidFill>
                  <a:schemeClr val="tx1"/>
                </a:solidFill>
              </a:rPr>
              <a:t>解决</a:t>
            </a:r>
            <a:r>
              <a:rPr kumimoji="1" lang="zh-CN" altLang="en-US" dirty="0">
                <a:solidFill>
                  <a:schemeClr val="tx1"/>
                </a:solidFill>
              </a:rPr>
              <a:t>方案三：自定义</a:t>
            </a:r>
            <a:r>
              <a:rPr kumimoji="1" lang="en-US" altLang="zh-CN" dirty="0" smtClean="0">
                <a:solidFill>
                  <a:schemeClr val="tx1"/>
                </a:solidFill>
              </a:rPr>
              <a:t>InputFormat</a:t>
            </a:r>
          </a:p>
          <a:p>
            <a:r>
              <a:rPr kumimoji="1" lang="zh-CN" altLang="en-US" dirty="0" smtClean="0">
                <a:solidFill>
                  <a:schemeClr val="tx1"/>
                </a:solidFill>
              </a:rPr>
              <a:t>总结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267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功能</a:t>
            </a:r>
            <a:endParaRPr lang="en-US" altLang="zh-CN" dirty="0" smtClean="0"/>
          </a:p>
          <a:p>
            <a:pPr marL="360363" lvl="1" indent="0">
              <a:buNone/>
            </a:pPr>
            <a:r>
              <a:rPr lang="en-US" altLang="zh-CN" dirty="0"/>
              <a:t>      </a:t>
            </a:r>
            <a:r>
              <a:rPr lang="en-US" altLang="zh-CN" dirty="0">
                <a:solidFill>
                  <a:srgbClr val="FF0000"/>
                </a:solidFill>
              </a:rPr>
              <a:t>parse_url_tuple</a:t>
            </a:r>
            <a:r>
              <a:rPr lang="zh-CN" altLang="en-US" dirty="0"/>
              <a:t>函数是</a:t>
            </a:r>
            <a:r>
              <a:rPr lang="en-US" altLang="zh-CN" dirty="0"/>
              <a:t>Hive</a:t>
            </a:r>
            <a:r>
              <a:rPr lang="zh-CN" altLang="en-US" dirty="0"/>
              <a:t>中提供的基于</a:t>
            </a:r>
            <a:r>
              <a:rPr lang="en-US" altLang="zh-CN" dirty="0"/>
              <a:t>parse_url</a:t>
            </a:r>
            <a:r>
              <a:rPr lang="zh-CN" altLang="en-US" dirty="0"/>
              <a:t>的</a:t>
            </a:r>
            <a:r>
              <a:rPr lang="en-US" altLang="zh-CN" dirty="0"/>
              <a:t>url</a:t>
            </a:r>
            <a:r>
              <a:rPr lang="zh-CN" altLang="en-US" dirty="0"/>
              <a:t>解析函数，可以通过一次指定多个参数，从</a:t>
            </a:r>
            <a:r>
              <a:rPr lang="en-US" altLang="zh-CN" dirty="0"/>
              <a:t>URL</a:t>
            </a:r>
            <a:r>
              <a:rPr lang="zh-CN" altLang="en-US" dirty="0"/>
              <a:t>解析出多个参数的值进行返回多列，函数为特殊的</a:t>
            </a:r>
            <a:r>
              <a:rPr lang="zh-CN" altLang="en-US" dirty="0">
                <a:solidFill>
                  <a:srgbClr val="FF0000"/>
                </a:solidFill>
              </a:rPr>
              <a:t>一对多函数类型</a:t>
            </a:r>
            <a:r>
              <a:rPr lang="zh-CN" altLang="en-US" dirty="0"/>
              <a:t>，即通常所说的</a:t>
            </a:r>
            <a:r>
              <a:rPr lang="en-US" altLang="zh-CN" dirty="0">
                <a:solidFill>
                  <a:srgbClr val="FF0000"/>
                </a:solidFill>
              </a:rPr>
              <a:t>UDTF</a:t>
            </a:r>
            <a:r>
              <a:rPr lang="zh-CN" altLang="en-US" dirty="0">
                <a:solidFill>
                  <a:srgbClr val="FF0000"/>
                </a:solidFill>
              </a:rPr>
              <a:t>函数</a:t>
            </a:r>
            <a:r>
              <a:rPr lang="zh-CN" altLang="en-US" dirty="0"/>
              <a:t>类型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语法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中的</a:t>
            </a:r>
            <a:r>
              <a:rPr lang="en-US" altLang="zh-CN" dirty="0"/>
              <a:t>URL</a:t>
            </a:r>
            <a:r>
              <a:rPr lang="zh-CN" altLang="en-US" dirty="0"/>
              <a:t>解析函数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parse_url_tuple</a:t>
            </a:r>
            <a:r>
              <a:rPr lang="zh-CN" altLang="en-US" dirty="0" smtClean="0"/>
              <a:t>函数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270598" y="3254437"/>
            <a:ext cx="8408894" cy="1002965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zh-CN" sz="1400" dirty="0"/>
              <a:t>parse_url_tuple(url, partname1, partname2, ..., partnameN) - extracts N (N&gt;=1) parts </a:t>
            </a:r>
            <a:r>
              <a:rPr lang="en-US" altLang="zh-CN" sz="1400" b="1" dirty="0"/>
              <a:t>from </a:t>
            </a:r>
            <a:r>
              <a:rPr lang="en-US" altLang="zh-CN" sz="1400" dirty="0"/>
              <a:t>a URL.</a:t>
            </a:r>
            <a:br>
              <a:rPr lang="en-US" altLang="zh-CN" sz="1400" dirty="0"/>
            </a:br>
            <a:r>
              <a:rPr lang="en-US" altLang="zh-CN" sz="1400" dirty="0"/>
              <a:t>It takes a URL </a:t>
            </a:r>
            <a:r>
              <a:rPr lang="en-US" altLang="zh-CN" sz="1400" b="1" dirty="0"/>
              <a:t>and one or </a:t>
            </a:r>
            <a:r>
              <a:rPr lang="en-US" altLang="zh-CN" sz="1400" dirty="0"/>
              <a:t>multiple partnames, </a:t>
            </a:r>
            <a:r>
              <a:rPr lang="en-US" altLang="zh-CN" sz="1400" b="1" dirty="0"/>
              <a:t>and returns </a:t>
            </a:r>
            <a:r>
              <a:rPr lang="en-US" altLang="zh-CN" sz="1400" dirty="0"/>
              <a:t>a tuple.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3896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建表加载数据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中的</a:t>
            </a:r>
            <a:r>
              <a:rPr lang="en-US" altLang="zh-CN" dirty="0"/>
              <a:t>URL</a:t>
            </a:r>
            <a:r>
              <a:rPr lang="zh-CN" altLang="en-US" dirty="0"/>
              <a:t>解析函数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parse_url_tuple</a:t>
            </a:r>
            <a:r>
              <a:rPr lang="zh-CN" altLang="en-US" dirty="0" smtClean="0"/>
              <a:t>函数</a:t>
            </a:r>
            <a:endParaRPr lang="zh-CN" altLang="en-US" dirty="0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2472637" y="2694091"/>
            <a:ext cx="7226083" cy="2123658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drop table if exists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tb_url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建表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tb_url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url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\t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加载数据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local inpath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'/root/hivedata/url.txt'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tb_url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tb_url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93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中的</a:t>
            </a:r>
            <a:r>
              <a:rPr lang="en-US" altLang="zh-CN" dirty="0"/>
              <a:t>URL</a:t>
            </a:r>
            <a:r>
              <a:rPr lang="zh-CN" altLang="en-US" dirty="0"/>
              <a:t>解析函数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需求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</a:t>
            </a:r>
            <a:r>
              <a:rPr lang="zh-CN" altLang="zh-CN" dirty="0"/>
              <a:t>查询</a:t>
            </a:r>
            <a:r>
              <a:rPr lang="en-US" altLang="zh-CN" dirty="0"/>
              <a:t>tb_url</a:t>
            </a:r>
            <a:r>
              <a:rPr lang="zh-CN" altLang="zh-CN" dirty="0"/>
              <a:t>中每个</a:t>
            </a:r>
            <a:r>
              <a:rPr lang="en-US" altLang="zh-CN" dirty="0"/>
              <a:t>url</a:t>
            </a:r>
            <a:r>
              <a:rPr lang="zh-CN" altLang="zh-CN" dirty="0"/>
              <a:t>的</a:t>
            </a:r>
            <a:r>
              <a:rPr lang="en-US" altLang="zh-CN" dirty="0"/>
              <a:t>HOST</a:t>
            </a:r>
            <a:r>
              <a:rPr lang="zh-CN" altLang="zh-CN" dirty="0"/>
              <a:t>、</a:t>
            </a:r>
            <a:r>
              <a:rPr lang="en-US" altLang="zh-CN" dirty="0"/>
              <a:t>PATH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710880" y="1551702"/>
            <a:ext cx="8531732" cy="52741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select 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parse_url_tuple(url,"HOST","PATH") </a:t>
            </a: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as 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400" b="1" dirty="0" err="1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host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400" b="1" dirty="0" err="1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path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) </a:t>
            </a: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from 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tb_url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;</a:t>
            </a:r>
            <a:endParaRPr lang="zh-CN" altLang="en-US" sz="1400" dirty="0"/>
          </a:p>
        </p:txBody>
      </p:sp>
      <p:sp>
        <p:nvSpPr>
          <p:cNvPr id="10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710880" y="3870645"/>
            <a:ext cx="10698800" cy="517190"/>
          </a:xfrm>
        </p:spPr>
        <p:txBody>
          <a:bodyPr/>
          <a:lstStyle/>
          <a:p>
            <a:r>
              <a:rPr lang="zh-CN" altLang="en-US" dirty="0" smtClean="0"/>
              <a:t>需求</a:t>
            </a:r>
            <a:r>
              <a:rPr lang="en-US" altLang="zh-CN" dirty="0"/>
              <a:t>2</a:t>
            </a:r>
            <a:r>
              <a:rPr lang="zh-CN" altLang="en-US" dirty="0" smtClean="0"/>
              <a:t>：</a:t>
            </a:r>
            <a:r>
              <a:rPr lang="zh-CN" altLang="zh-CN" dirty="0"/>
              <a:t>查询</a:t>
            </a:r>
            <a:r>
              <a:rPr lang="en-US" altLang="zh-CN" dirty="0" err="1"/>
              <a:t>tb_url</a:t>
            </a:r>
            <a:r>
              <a:rPr lang="zh-CN" altLang="zh-CN" dirty="0"/>
              <a:t>中每个</a:t>
            </a:r>
            <a:r>
              <a:rPr lang="en-US" altLang="zh-CN" dirty="0"/>
              <a:t>url</a:t>
            </a:r>
            <a:r>
              <a:rPr lang="zh-CN" altLang="zh-CN" dirty="0"/>
              <a:t>的</a:t>
            </a:r>
            <a:r>
              <a:rPr lang="en-US" altLang="zh-CN" dirty="0"/>
              <a:t>PROTOCOL</a:t>
            </a:r>
            <a:r>
              <a:rPr lang="zh-CN" altLang="zh-CN" dirty="0"/>
              <a:t>、</a:t>
            </a:r>
            <a:r>
              <a:rPr lang="en-US" altLang="zh-CN" dirty="0"/>
              <a:t>HOST</a:t>
            </a:r>
            <a:r>
              <a:rPr lang="zh-CN" altLang="zh-CN" dirty="0"/>
              <a:t>、</a:t>
            </a:r>
            <a:r>
              <a:rPr lang="en-US" altLang="zh-CN" dirty="0"/>
              <a:t>QUERY</a:t>
            </a:r>
            <a:endParaRPr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710880" y="4482266"/>
            <a:ext cx="8531732" cy="529006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b="1" dirty="0" smtClean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select </a:t>
            </a:r>
            <a:r>
              <a:rPr lang="en-US" altLang="zh-CN" sz="14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parse_url_tuple(</a:t>
            </a:r>
            <a:r>
              <a:rPr lang="en-US" altLang="zh-CN" sz="1400" dirty="0" err="1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url,"PROTOCOL","HOST","PATH</a:t>
            </a:r>
            <a:r>
              <a:rPr lang="en-US" altLang="zh-CN" sz="14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") </a:t>
            </a:r>
            <a:r>
              <a:rPr lang="en-US" altLang="zh-CN" sz="1400" b="1" dirty="0" smtClean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as </a:t>
            </a:r>
            <a:r>
              <a:rPr lang="en-US" altLang="zh-CN" sz="14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400" dirty="0" err="1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protocol,</a:t>
            </a:r>
            <a:r>
              <a:rPr lang="en-US" altLang="zh-CN" sz="1400" b="1" dirty="0" err="1" smtClean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host</a:t>
            </a:r>
            <a:r>
              <a:rPr lang="en-US" altLang="zh-CN" sz="1400" dirty="0" err="1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400" b="1" dirty="0" err="1" smtClean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path</a:t>
            </a:r>
            <a:r>
              <a:rPr lang="en-US" altLang="zh-CN" sz="14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) </a:t>
            </a:r>
            <a:r>
              <a:rPr lang="en-US" altLang="zh-CN" sz="1400" b="1" dirty="0" smtClean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from </a:t>
            </a:r>
            <a:r>
              <a:rPr lang="en-US" altLang="zh-CN" sz="14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tb_url;</a:t>
            </a:r>
            <a:endParaRPr lang="zh-CN" altLang="en-US" sz="1400" dirty="0"/>
          </a:p>
        </p:txBody>
      </p:sp>
      <p:pic>
        <p:nvPicPr>
          <p:cNvPr id="19" name="图片 18"/>
          <p:cNvPicPr/>
          <p:nvPr/>
        </p:nvPicPr>
        <p:blipFill>
          <a:blip r:embed="rId2"/>
          <a:stretch>
            <a:fillRect/>
          </a:stretch>
        </p:blipFill>
        <p:spPr>
          <a:xfrm>
            <a:off x="2807532" y="2285906"/>
            <a:ext cx="4577715" cy="1377950"/>
          </a:xfrm>
          <a:prstGeom prst="rect">
            <a:avLst/>
          </a:prstGeom>
        </p:spPr>
      </p:pic>
      <p:pic>
        <p:nvPicPr>
          <p:cNvPr id="21" name="图片 20"/>
          <p:cNvPicPr/>
          <p:nvPr/>
        </p:nvPicPr>
        <p:blipFill>
          <a:blip r:embed="rId3"/>
          <a:stretch>
            <a:fillRect/>
          </a:stretch>
        </p:blipFill>
        <p:spPr>
          <a:xfrm>
            <a:off x="2128771" y="5203788"/>
            <a:ext cx="5695950" cy="147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83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中的</a:t>
            </a:r>
            <a:r>
              <a:rPr lang="en-US" altLang="zh-CN" dirty="0"/>
              <a:t>URL</a:t>
            </a:r>
            <a:r>
              <a:rPr lang="zh-CN" altLang="en-US" dirty="0"/>
              <a:t>解析函数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需求</a:t>
            </a:r>
            <a:r>
              <a:rPr lang="en-US" altLang="zh-CN" dirty="0"/>
              <a:t>3</a:t>
            </a:r>
            <a:r>
              <a:rPr lang="zh-CN" altLang="en-US" dirty="0" smtClean="0"/>
              <a:t>：</a:t>
            </a:r>
            <a:r>
              <a:rPr lang="zh-CN" altLang="zh-CN" dirty="0"/>
              <a:t>获取每个</a:t>
            </a:r>
            <a:r>
              <a:rPr lang="en-US" altLang="zh-CN" dirty="0"/>
              <a:t>ID</a:t>
            </a:r>
            <a:r>
              <a:rPr lang="zh-CN" altLang="zh-CN" dirty="0" smtClean="0"/>
              <a:t>对应</a:t>
            </a:r>
            <a:r>
              <a:rPr lang="en-US" altLang="zh-CN" dirty="0" smtClean="0"/>
              <a:t>HOST</a:t>
            </a:r>
            <a:r>
              <a:rPr lang="zh-CN" altLang="zh-CN" dirty="0"/>
              <a:t>、</a:t>
            </a:r>
            <a:r>
              <a:rPr lang="en-US" altLang="zh-CN" dirty="0"/>
              <a:t>PATH</a:t>
            </a:r>
            <a:r>
              <a:rPr lang="zh-CN" altLang="zh-CN" dirty="0"/>
              <a:t>以及</a:t>
            </a:r>
            <a:r>
              <a:rPr lang="en-US" altLang="zh-CN" dirty="0"/>
              <a:t>QUERY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1933365" y="2005370"/>
            <a:ext cx="8253827" cy="819161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select 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parse_url_tuple(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url,"HOST","PATH","QUERY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") </a:t>
            </a: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as 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400" b="1" dirty="0" err="1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host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400" b="1" dirty="0" err="1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path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400" b="1" dirty="0" err="1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query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) </a:t>
            </a: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from 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tb_url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;</a:t>
            </a:r>
            <a:endParaRPr lang="zh-CN" altLang="en-US" sz="1400" dirty="0"/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2023012" y="3605885"/>
            <a:ext cx="8074534" cy="174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34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实际</a:t>
            </a:r>
            <a:r>
              <a:rPr lang="zh-CN" altLang="en-US" dirty="0">
                <a:solidFill>
                  <a:schemeClr val="tx1"/>
                </a:solidFill>
              </a:rPr>
              <a:t>工作</a:t>
            </a:r>
            <a:r>
              <a:rPr lang="zh-CN" altLang="en-US" dirty="0" smtClean="0">
                <a:solidFill>
                  <a:schemeClr val="tx1"/>
                </a:solidFill>
              </a:rPr>
              <a:t>需求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URL</a:t>
            </a:r>
            <a:r>
              <a:rPr lang="zh-CN" altLang="en-US" dirty="0">
                <a:solidFill>
                  <a:schemeClr val="tx1"/>
                </a:solidFill>
              </a:rPr>
              <a:t>的基本</a:t>
            </a:r>
            <a:r>
              <a:rPr lang="zh-CN" altLang="en-US" dirty="0" smtClean="0">
                <a:solidFill>
                  <a:schemeClr val="tx1"/>
                </a:solidFill>
              </a:rPr>
              <a:t>组成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Hive</a:t>
            </a:r>
            <a:r>
              <a:rPr lang="zh-CN" altLang="en-US" dirty="0">
                <a:solidFill>
                  <a:schemeClr val="tx1"/>
                </a:solidFill>
              </a:rPr>
              <a:t>中的</a:t>
            </a:r>
            <a:r>
              <a:rPr lang="en-US" altLang="zh-CN" dirty="0">
                <a:solidFill>
                  <a:schemeClr val="tx1"/>
                </a:solidFill>
              </a:rPr>
              <a:t>URL</a:t>
            </a:r>
            <a:r>
              <a:rPr lang="zh-CN" altLang="en-US" dirty="0" smtClean="0">
                <a:solidFill>
                  <a:schemeClr val="tx1"/>
                </a:solidFill>
              </a:rPr>
              <a:t>解析函数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UDTF</a:t>
            </a:r>
            <a:r>
              <a:rPr lang="zh-CN" altLang="zh-CN" dirty="0">
                <a:solidFill>
                  <a:srgbClr val="FF0000"/>
                </a:solidFill>
              </a:rPr>
              <a:t>函数的</a:t>
            </a:r>
            <a:r>
              <a:rPr lang="zh-CN" altLang="zh-CN" dirty="0" smtClean="0">
                <a:solidFill>
                  <a:srgbClr val="FF0000"/>
                </a:solidFill>
              </a:rPr>
              <a:t>问题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/>
              <a:t>Lateral View</a:t>
            </a:r>
            <a:r>
              <a:rPr lang="zh-CN" altLang="zh-CN" dirty="0" smtClean="0"/>
              <a:t>侧视图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99673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中的</a:t>
            </a:r>
            <a:r>
              <a:rPr lang="en-US" altLang="zh-CN" dirty="0"/>
              <a:t>URL</a:t>
            </a:r>
            <a:r>
              <a:rPr lang="zh-CN" altLang="en-US" dirty="0"/>
              <a:t>解析函数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</a:t>
            </a:r>
            <a:r>
              <a:rPr lang="en-US" altLang="zh-CN" dirty="0" smtClean="0"/>
              <a:t>arse_url_tuple</a:t>
            </a:r>
            <a:r>
              <a:rPr lang="zh-CN" altLang="en-US" dirty="0" smtClean="0"/>
              <a:t>函数的问题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66938" y="2204300"/>
            <a:ext cx="10230981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select </a:t>
            </a:r>
            <a:endParaRPr lang="zh-CN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indent="139700">
              <a:spcBef>
                <a:spcPts val="360"/>
              </a:spcBef>
              <a:spcAft>
                <a:spcPts val="36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id,</a:t>
            </a:r>
            <a:endParaRPr lang="zh-CN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indent="139700">
              <a:spcBef>
                <a:spcPts val="360"/>
              </a:spcBef>
              <a:spcAft>
                <a:spcPts val="36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parse_url_tuple(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url,"HOST","PATH","QUERY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") </a:t>
            </a: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as 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(</a:t>
            </a:r>
            <a:r>
              <a:rPr lang="en-US" altLang="zh-CN" sz="1400" b="1" dirty="0" err="1">
                <a:solidFill>
                  <a:srgbClr val="000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host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,</a:t>
            </a:r>
            <a:r>
              <a:rPr lang="en-US" altLang="zh-CN" sz="1400" b="1" dirty="0" err="1">
                <a:solidFill>
                  <a:srgbClr val="000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path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,</a:t>
            </a:r>
            <a:r>
              <a:rPr lang="en-US" altLang="zh-CN" sz="1400" b="1" dirty="0" err="1">
                <a:solidFill>
                  <a:srgbClr val="000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query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) </a:t>
            </a:r>
            <a:endParaRPr lang="zh-CN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from 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tb_url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;</a:t>
            </a:r>
            <a:endParaRPr lang="zh-CN" altLang="zh-CN" sz="1400" dirty="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1275459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当执行以下</a:t>
            </a:r>
            <a:r>
              <a:rPr lang="en-US" altLang="zh-CN" dirty="0" smtClean="0"/>
              <a:t>SQL</a:t>
            </a:r>
            <a:r>
              <a:rPr lang="zh-CN" altLang="en-US" dirty="0" smtClean="0"/>
              <a:t>语句，将</a:t>
            </a:r>
            <a:r>
              <a:rPr lang="en-US" altLang="zh-CN" dirty="0" smtClean="0"/>
              <a:t>id</a:t>
            </a:r>
            <a:r>
              <a:rPr lang="zh-CN" altLang="en-US" dirty="0" smtClean="0"/>
              <a:t>与</a:t>
            </a:r>
            <a:r>
              <a:rPr lang="en-US" altLang="zh-CN" dirty="0" smtClean="0"/>
              <a:t>host</a:t>
            </a:r>
            <a:r>
              <a:rPr lang="zh-CN" altLang="en-US" dirty="0" smtClean="0"/>
              <a:t>、</a:t>
            </a:r>
            <a:r>
              <a:rPr lang="en-US" altLang="zh-CN" dirty="0" smtClean="0"/>
              <a:t>path</a:t>
            </a:r>
            <a:r>
              <a:rPr lang="zh-CN" altLang="en-US" dirty="0" smtClean="0"/>
              <a:t>、</a:t>
            </a:r>
            <a:r>
              <a:rPr lang="en-US" altLang="zh-CN" dirty="0" smtClean="0"/>
              <a:t>query</a:t>
            </a:r>
            <a:r>
              <a:rPr lang="zh-CN" altLang="en-US" dirty="0" smtClean="0"/>
              <a:t>等共同查询时报错</a:t>
            </a:r>
            <a:endParaRPr lang="zh-CN" altLang="en-US" dirty="0"/>
          </a:p>
        </p:txBody>
      </p:sp>
      <p:sp>
        <p:nvSpPr>
          <p:cNvPr id="11" name="文本占位符 6"/>
          <p:cNvSpPr txBox="1">
            <a:spLocks/>
          </p:cNvSpPr>
          <p:nvPr/>
        </p:nvSpPr>
        <p:spPr>
          <a:xfrm>
            <a:off x="710880" y="3950965"/>
            <a:ext cx="10698800" cy="1275459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错误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066939" y="4505200"/>
            <a:ext cx="10542494" cy="1744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0: jdbc:hive2://node1:10000&gt; select </a:t>
            </a:r>
            <a:endParaRPr lang="zh-CN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. . . . . . . . . . . . . .&gt; id,</a:t>
            </a:r>
            <a:endParaRPr lang="zh-CN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. . . . . . . . . . . . . .&gt; parse_url_tuple(</a:t>
            </a:r>
            <a:r>
              <a:rPr lang="en-US" altLang="zh-CN" sz="1400" dirty="0" err="1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url,"HOST","PATH","QUERY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") as (</a:t>
            </a:r>
            <a:r>
              <a:rPr lang="en-US" altLang="zh-CN" sz="1400" dirty="0" err="1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host,path,query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) </a:t>
            </a:r>
            <a:endParaRPr lang="zh-CN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. . . . . . . . . . . . . .&gt; from </a:t>
            </a:r>
            <a:r>
              <a:rPr lang="en-US" altLang="zh-CN" sz="1400" dirty="0" err="1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tb_url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;</a:t>
            </a:r>
            <a:endParaRPr lang="zh-CN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solidFill>
                  <a:srgbClr val="FF0000"/>
                </a:solidFill>
                <a:latin typeface="微软雅黑 Light" panose="020B0502040204020203" pitchFamily="34" charset="-122"/>
                <a:cs typeface="Times New Roman" panose="02020603050405020304" pitchFamily="18" charset="0"/>
              </a:rPr>
              <a:t>Error: Error while compiling statement: FAILED: </a:t>
            </a:r>
            <a:r>
              <a:rPr lang="en-US" altLang="zh-CN" sz="1400" dirty="0" err="1">
                <a:solidFill>
                  <a:srgbClr val="FF0000"/>
                </a:solidFill>
                <a:latin typeface="微软雅黑 Light" panose="020B0502040204020203" pitchFamily="34" charset="-122"/>
                <a:cs typeface="Times New Roman" panose="02020603050405020304" pitchFamily="18" charset="0"/>
              </a:rPr>
              <a:t>SemanticException</a:t>
            </a:r>
            <a:r>
              <a:rPr lang="en-US" altLang="zh-CN" sz="1400" dirty="0">
                <a:solidFill>
                  <a:srgbClr val="FF0000"/>
                </a:solidFill>
                <a:latin typeface="微软雅黑 Light" panose="020B0502040204020203" pitchFamily="34" charset="-122"/>
                <a:cs typeface="Times New Roman" panose="02020603050405020304" pitchFamily="18" charset="0"/>
              </a:rPr>
              <a:t> 3:52 AS clause has an invalid number of aliases. Error encountered near token 'path' (state=42000,code=40000)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6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中的</a:t>
            </a:r>
            <a:r>
              <a:rPr lang="en-US" altLang="zh-CN" dirty="0"/>
              <a:t>URL</a:t>
            </a:r>
            <a:r>
              <a:rPr lang="zh-CN" altLang="en-US" dirty="0"/>
              <a:t>解析函数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UDTF</a:t>
            </a:r>
            <a:r>
              <a:rPr lang="zh-CN" altLang="en-US" dirty="0" smtClean="0"/>
              <a:t>函数的问题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1275459"/>
          </a:xfrm>
        </p:spPr>
        <p:txBody>
          <a:bodyPr/>
          <a:lstStyle/>
          <a:p>
            <a:r>
              <a:rPr lang="en-US" altLang="zh-CN" dirty="0" smtClean="0"/>
              <a:t>    Hive</a:t>
            </a:r>
            <a:r>
              <a:rPr lang="zh-CN" altLang="en-US" dirty="0"/>
              <a:t>中的一对多的</a:t>
            </a:r>
            <a:r>
              <a:rPr lang="en-US" altLang="zh-CN" dirty="0"/>
              <a:t>UDTF</a:t>
            </a:r>
            <a:r>
              <a:rPr lang="zh-CN" altLang="en-US" dirty="0"/>
              <a:t>函数可以实现高效的数据转换，但是也存在着一些使用中的问题，</a:t>
            </a:r>
            <a:r>
              <a:rPr lang="en-US" altLang="zh-CN" dirty="0"/>
              <a:t>UDTF</a:t>
            </a:r>
            <a:r>
              <a:rPr lang="zh-CN" altLang="en-US" dirty="0"/>
              <a:t>函数对于很多场景下有使用限制，例如：</a:t>
            </a:r>
            <a:r>
              <a:rPr lang="en-US" altLang="zh-CN" dirty="0"/>
              <a:t>select</a:t>
            </a:r>
            <a:r>
              <a:rPr lang="zh-CN" altLang="en-US" dirty="0"/>
              <a:t>时不能包含其他字段、不能嵌套调用、不能与</a:t>
            </a:r>
            <a:r>
              <a:rPr lang="en-US" altLang="zh-CN" dirty="0"/>
              <a:t>group by</a:t>
            </a:r>
            <a:r>
              <a:rPr lang="zh-CN" altLang="en-US" dirty="0"/>
              <a:t>等放在一起调用等等。</a:t>
            </a:r>
          </a:p>
        </p:txBody>
      </p:sp>
      <p:sp>
        <p:nvSpPr>
          <p:cNvPr id="2" name="矩形 1"/>
          <p:cNvSpPr/>
          <p:nvPr/>
        </p:nvSpPr>
        <p:spPr>
          <a:xfrm>
            <a:off x="941294" y="2443402"/>
            <a:ext cx="6096000" cy="1774845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266700">
              <a:lnSpc>
                <a:spcPct val="200000"/>
              </a:lnSpc>
              <a:spcBef>
                <a:spcPts val="360"/>
              </a:spcBef>
              <a:spcAft>
                <a:spcPts val="360"/>
              </a:spcAft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UDTF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函数的调用方式，主要有以下两种方式：</a:t>
            </a:r>
          </a:p>
          <a:p>
            <a:pPr marL="285750" indent="-285750">
              <a:lnSpc>
                <a:spcPct val="200000"/>
              </a:lnSpc>
              <a:spcBef>
                <a:spcPts val="360"/>
              </a:spcBef>
              <a:spcAft>
                <a:spcPts val="360"/>
              </a:spcAft>
              <a:buFont typeface="Wingdings" panose="05000000000000000000" pitchFamily="2" charset="2"/>
              <a:buChar char="l"/>
            </a:pP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方式一：直接在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select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后单独使用</a:t>
            </a:r>
          </a:p>
          <a:p>
            <a:pPr marL="285750" indent="-285750">
              <a:lnSpc>
                <a:spcPct val="200000"/>
              </a:lnSpc>
              <a:spcBef>
                <a:spcPts val="360"/>
              </a:spcBef>
              <a:spcAft>
                <a:spcPts val="360"/>
              </a:spcAft>
              <a:buFont typeface="Wingdings" panose="05000000000000000000" pitchFamily="2" charset="2"/>
              <a:buChar char="l"/>
            </a:pP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方式二：与</a:t>
            </a:r>
            <a:r>
              <a:rPr lang="en-US" altLang="zh-CN" sz="1600" b="1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Lateral View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放在一起使用</a:t>
            </a:r>
          </a:p>
        </p:txBody>
      </p:sp>
    </p:spTree>
    <p:extLst>
      <p:ext uri="{BB962C8B-B14F-4D97-AF65-F5344CB8AC3E}">
        <p14:creationId xmlns:p14="http://schemas.microsoft.com/office/powerpoint/2010/main" val="350401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实际</a:t>
            </a:r>
            <a:r>
              <a:rPr lang="zh-CN" altLang="en-US" dirty="0">
                <a:solidFill>
                  <a:schemeClr val="tx1"/>
                </a:solidFill>
              </a:rPr>
              <a:t>工作</a:t>
            </a:r>
            <a:r>
              <a:rPr lang="zh-CN" altLang="en-US" dirty="0" smtClean="0">
                <a:solidFill>
                  <a:schemeClr val="tx1"/>
                </a:solidFill>
              </a:rPr>
              <a:t>需求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URL</a:t>
            </a:r>
            <a:r>
              <a:rPr lang="zh-CN" altLang="en-US" dirty="0">
                <a:solidFill>
                  <a:schemeClr val="tx1"/>
                </a:solidFill>
              </a:rPr>
              <a:t>的基本</a:t>
            </a:r>
            <a:r>
              <a:rPr lang="zh-CN" altLang="en-US" dirty="0" smtClean="0">
                <a:solidFill>
                  <a:schemeClr val="tx1"/>
                </a:solidFill>
              </a:rPr>
              <a:t>组成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Hive</a:t>
            </a:r>
            <a:r>
              <a:rPr lang="zh-CN" altLang="en-US" dirty="0">
                <a:solidFill>
                  <a:schemeClr val="tx1"/>
                </a:solidFill>
              </a:rPr>
              <a:t>中的</a:t>
            </a:r>
            <a:r>
              <a:rPr lang="en-US" altLang="zh-CN" dirty="0">
                <a:solidFill>
                  <a:schemeClr val="tx1"/>
                </a:solidFill>
              </a:rPr>
              <a:t>URL</a:t>
            </a:r>
            <a:r>
              <a:rPr lang="zh-CN" altLang="en-US" dirty="0" smtClean="0">
                <a:solidFill>
                  <a:schemeClr val="tx1"/>
                </a:solidFill>
              </a:rPr>
              <a:t>解析函数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/>
              <a:t>UDTF</a:t>
            </a:r>
            <a:r>
              <a:rPr lang="zh-CN" altLang="zh-CN" dirty="0"/>
              <a:t>函数的</a:t>
            </a:r>
            <a:r>
              <a:rPr lang="zh-CN" altLang="zh-CN" dirty="0" smtClean="0"/>
              <a:t>问题</a:t>
            </a:r>
            <a:endParaRPr lang="en-US" altLang="zh-CN" dirty="0" smtClean="0"/>
          </a:p>
          <a:p>
            <a:r>
              <a:rPr lang="en-US" altLang="zh-CN" dirty="0">
                <a:solidFill>
                  <a:srgbClr val="FF0000"/>
                </a:solidFill>
              </a:rPr>
              <a:t>Lateral View</a:t>
            </a:r>
            <a:r>
              <a:rPr lang="zh-CN" altLang="zh-CN" dirty="0" smtClean="0">
                <a:solidFill>
                  <a:srgbClr val="FF0000"/>
                </a:solidFill>
              </a:rPr>
              <a:t>侧视图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1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Lateral View</a:t>
            </a:r>
            <a:r>
              <a:rPr lang="zh-CN" altLang="en-US" dirty="0"/>
              <a:t>侧视图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功能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710880" y="1530494"/>
            <a:ext cx="10154344" cy="421957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zh-CN" dirty="0" smtClean="0"/>
              <a:t>    Lateral </a:t>
            </a:r>
            <a:r>
              <a:rPr lang="en-US" altLang="zh-CN" dirty="0"/>
              <a:t>View</a:t>
            </a:r>
            <a:r>
              <a:rPr lang="zh-CN" altLang="zh-CN" dirty="0"/>
              <a:t>是一种特殊的语法，主要</a:t>
            </a:r>
            <a:r>
              <a:rPr lang="zh-CN" altLang="zh-CN" dirty="0">
                <a:solidFill>
                  <a:srgbClr val="FF0000"/>
                </a:solidFill>
              </a:rPr>
              <a:t>用于搭配</a:t>
            </a:r>
            <a:r>
              <a:rPr lang="en-US" altLang="zh-CN" dirty="0">
                <a:solidFill>
                  <a:srgbClr val="FF0000"/>
                </a:solidFill>
              </a:rPr>
              <a:t>UDTF</a:t>
            </a:r>
            <a:r>
              <a:rPr lang="zh-CN" altLang="zh-CN" dirty="0">
                <a:solidFill>
                  <a:srgbClr val="FF0000"/>
                </a:solidFill>
              </a:rPr>
              <a:t>类型功能的函数</a:t>
            </a:r>
            <a:r>
              <a:rPr lang="zh-CN" altLang="zh-CN" dirty="0"/>
              <a:t>一起使用，用于</a:t>
            </a:r>
            <a:r>
              <a:rPr lang="zh-CN" altLang="zh-CN" dirty="0">
                <a:solidFill>
                  <a:srgbClr val="FF0000"/>
                </a:solidFill>
              </a:rPr>
              <a:t>解决</a:t>
            </a:r>
            <a:r>
              <a:rPr lang="en-US" altLang="zh-CN" dirty="0">
                <a:solidFill>
                  <a:srgbClr val="FF0000"/>
                </a:solidFill>
              </a:rPr>
              <a:t>UDTF</a:t>
            </a:r>
            <a:r>
              <a:rPr lang="zh-CN" altLang="zh-CN" dirty="0">
                <a:solidFill>
                  <a:srgbClr val="FF0000"/>
                </a:solidFill>
              </a:rPr>
              <a:t>函数的一些查询限制</a:t>
            </a:r>
            <a:r>
              <a:rPr lang="zh-CN" altLang="zh-CN" dirty="0"/>
              <a:t>的问题。</a:t>
            </a:r>
          </a:p>
          <a:p>
            <a:r>
              <a:rPr lang="en-US" altLang="zh-CN" dirty="0" smtClean="0"/>
              <a:t>    </a:t>
            </a:r>
            <a:r>
              <a:rPr lang="zh-CN" altLang="zh-CN" dirty="0" smtClean="0"/>
              <a:t>侧视图</a:t>
            </a:r>
            <a:r>
              <a:rPr lang="zh-CN" altLang="zh-CN" dirty="0"/>
              <a:t>的原理是将</a:t>
            </a:r>
            <a:r>
              <a:rPr lang="en-US" altLang="zh-CN" dirty="0"/>
              <a:t>UDTF</a:t>
            </a:r>
            <a:r>
              <a:rPr lang="zh-CN" altLang="zh-CN" dirty="0"/>
              <a:t>的结果构建成一个</a:t>
            </a:r>
            <a:r>
              <a:rPr lang="zh-CN" altLang="zh-CN" dirty="0">
                <a:solidFill>
                  <a:srgbClr val="FF0000"/>
                </a:solidFill>
              </a:rPr>
              <a:t>类似于视图的表</a:t>
            </a:r>
            <a:r>
              <a:rPr lang="zh-CN" altLang="zh-CN" dirty="0" smtClean="0"/>
              <a:t>，</a:t>
            </a:r>
            <a:r>
              <a:rPr lang="zh-CN" altLang="en-US" dirty="0"/>
              <a:t>然后</a:t>
            </a:r>
            <a:r>
              <a:rPr lang="zh-CN" altLang="zh-CN" dirty="0" smtClean="0"/>
              <a:t>将</a:t>
            </a:r>
            <a:r>
              <a:rPr lang="zh-CN" altLang="zh-CN" dirty="0">
                <a:solidFill>
                  <a:srgbClr val="FF0000"/>
                </a:solidFill>
              </a:rPr>
              <a:t>原表中的每一行和</a:t>
            </a:r>
            <a:r>
              <a:rPr lang="en-US" altLang="zh-CN" dirty="0">
                <a:solidFill>
                  <a:srgbClr val="FF0000"/>
                </a:solidFill>
              </a:rPr>
              <a:t>UDTF</a:t>
            </a:r>
            <a:r>
              <a:rPr lang="zh-CN" altLang="zh-CN" dirty="0">
                <a:solidFill>
                  <a:srgbClr val="FF0000"/>
                </a:solidFill>
              </a:rPr>
              <a:t>函数输出的每一行进行连接，生成一张新的虚拟表</a:t>
            </a:r>
            <a:r>
              <a:rPr lang="zh-CN" altLang="zh-CN" dirty="0"/>
              <a:t>。这样就避免了</a:t>
            </a:r>
            <a:r>
              <a:rPr lang="en-US" altLang="zh-CN" dirty="0"/>
              <a:t>UDTF</a:t>
            </a:r>
            <a:r>
              <a:rPr lang="zh-CN" altLang="zh-CN" dirty="0"/>
              <a:t>的使用限制问题。使用</a:t>
            </a:r>
            <a:r>
              <a:rPr lang="en-US" altLang="zh-CN" dirty="0"/>
              <a:t>lateral view</a:t>
            </a:r>
            <a:r>
              <a:rPr lang="zh-CN" altLang="zh-CN" dirty="0"/>
              <a:t>时也可以对</a:t>
            </a:r>
            <a:r>
              <a:rPr lang="en-US" altLang="zh-CN" dirty="0"/>
              <a:t>UDTF</a:t>
            </a:r>
            <a:r>
              <a:rPr lang="zh-CN" altLang="zh-CN" dirty="0"/>
              <a:t>产生的记录设置字段名称，产生的字段可以用于</a:t>
            </a:r>
            <a:r>
              <a:rPr lang="en-US" altLang="zh-CN" dirty="0"/>
              <a:t>group by</a:t>
            </a:r>
            <a:r>
              <a:rPr lang="zh-CN" altLang="zh-CN" dirty="0"/>
              <a:t>、</a:t>
            </a:r>
            <a:r>
              <a:rPr lang="en-US" altLang="zh-CN" dirty="0"/>
              <a:t>order by </a:t>
            </a:r>
            <a:r>
              <a:rPr lang="zh-CN" altLang="zh-CN" dirty="0"/>
              <a:t>、</a:t>
            </a:r>
            <a:r>
              <a:rPr lang="en-US" altLang="zh-CN" dirty="0"/>
              <a:t>limit</a:t>
            </a:r>
            <a:r>
              <a:rPr lang="zh-CN" altLang="zh-CN" dirty="0"/>
              <a:t>等语句中，不需要再单独嵌套一层子查询。</a:t>
            </a:r>
          </a:p>
          <a:p>
            <a:r>
              <a:rPr lang="en-US" altLang="zh-CN" dirty="0" smtClean="0"/>
              <a:t>    </a:t>
            </a:r>
            <a:r>
              <a:rPr lang="zh-CN" altLang="zh-CN" dirty="0" smtClean="0"/>
              <a:t>一般</a:t>
            </a:r>
            <a:r>
              <a:rPr lang="zh-CN" altLang="zh-CN" dirty="0"/>
              <a:t>只要使用</a:t>
            </a:r>
            <a:r>
              <a:rPr lang="en-US" altLang="zh-CN" dirty="0">
                <a:solidFill>
                  <a:srgbClr val="FF0000"/>
                </a:solidFill>
              </a:rPr>
              <a:t>UDTF</a:t>
            </a:r>
            <a:r>
              <a:rPr lang="zh-CN" altLang="zh-CN" dirty="0"/>
              <a:t>，就会</a:t>
            </a:r>
            <a:r>
              <a:rPr lang="zh-CN" altLang="zh-CN" dirty="0">
                <a:solidFill>
                  <a:srgbClr val="FF0000"/>
                </a:solidFill>
              </a:rPr>
              <a:t>固定搭配</a:t>
            </a:r>
            <a:r>
              <a:rPr lang="en-US" altLang="zh-CN" dirty="0">
                <a:solidFill>
                  <a:srgbClr val="FF0000"/>
                </a:solidFill>
              </a:rPr>
              <a:t>lateral view</a:t>
            </a:r>
            <a:r>
              <a:rPr lang="zh-CN" altLang="zh-CN" dirty="0">
                <a:solidFill>
                  <a:srgbClr val="FF0000"/>
                </a:solidFill>
              </a:rPr>
              <a:t>使用</a:t>
            </a:r>
            <a:r>
              <a:rPr lang="zh-CN" altLang="zh-CN" dirty="0"/>
              <a:t>。</a:t>
            </a:r>
          </a:p>
          <a:p>
            <a:r>
              <a:rPr lang="zh-CN" altLang="zh-CN" dirty="0"/>
              <a:t>官方链接：</a:t>
            </a:r>
            <a:r>
              <a:rPr lang="en-US" altLang="zh-CN" u="sng" dirty="0">
                <a:hlinkClick r:id="rId2"/>
              </a:rPr>
              <a:t>https://cwiki.apache.org/confluence/display/Hive/LanguageManual+LateralView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37270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Lateral View</a:t>
            </a:r>
            <a:r>
              <a:rPr lang="zh-CN" altLang="en-US" dirty="0"/>
              <a:t>侧视图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语法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710879" y="1530495"/>
            <a:ext cx="11319755" cy="1239600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/>
              <a:t>官方语法：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en-US" altLang="zh-CN" dirty="0" err="1" smtClean="0"/>
              <a:t>lateralView</a:t>
            </a:r>
            <a:r>
              <a:rPr lang="en-US" altLang="zh-CN" dirty="0"/>
              <a:t>: LATERAL </a:t>
            </a:r>
            <a:r>
              <a:rPr lang="en-US" altLang="zh-CN" b="1" dirty="0"/>
              <a:t>VIEW </a:t>
            </a:r>
            <a:r>
              <a:rPr lang="en-US" altLang="zh-CN" dirty="0" err="1"/>
              <a:t>udtf</a:t>
            </a:r>
            <a:r>
              <a:rPr lang="en-US" altLang="zh-CN" dirty="0"/>
              <a:t>(expression) </a:t>
            </a:r>
            <a:r>
              <a:rPr lang="en-US" altLang="zh-CN" dirty="0" err="1"/>
              <a:t>tableAlias</a:t>
            </a:r>
            <a:r>
              <a:rPr lang="en-US" altLang="zh-CN" dirty="0"/>
              <a:t> </a:t>
            </a:r>
            <a:r>
              <a:rPr lang="en-US" altLang="zh-CN" b="1" dirty="0"/>
              <a:t>AS </a:t>
            </a:r>
            <a:r>
              <a:rPr lang="en-US" altLang="zh-CN" dirty="0" err="1"/>
              <a:t>columnAlias</a:t>
            </a:r>
            <a:r>
              <a:rPr lang="en-US" altLang="zh-CN" dirty="0"/>
              <a:t> (</a:t>
            </a:r>
            <a:r>
              <a:rPr lang="en-US" altLang="zh-CN" b="1" dirty="0"/>
              <a:t>',' </a:t>
            </a:r>
            <a:r>
              <a:rPr lang="en-US" altLang="zh-CN" dirty="0" err="1"/>
              <a:t>columnAlias</a:t>
            </a:r>
            <a:r>
              <a:rPr lang="en-US" altLang="zh-CN" dirty="0"/>
              <a:t>)*</a:t>
            </a:r>
            <a:br>
              <a:rPr lang="en-US" altLang="zh-CN" dirty="0"/>
            </a:br>
            <a:r>
              <a:rPr lang="en-US" altLang="zh-CN" dirty="0" err="1"/>
              <a:t>fromClause</a:t>
            </a:r>
            <a:r>
              <a:rPr lang="en-US" altLang="zh-CN" dirty="0"/>
              <a:t>: </a:t>
            </a:r>
            <a:r>
              <a:rPr lang="en-US" altLang="zh-CN" b="1" dirty="0"/>
              <a:t>FROM </a:t>
            </a:r>
            <a:r>
              <a:rPr lang="en-US" altLang="zh-CN" dirty="0" err="1"/>
              <a:t>baseTable</a:t>
            </a:r>
            <a:r>
              <a:rPr lang="en-US" altLang="zh-CN" dirty="0"/>
              <a:t> (</a:t>
            </a:r>
            <a:r>
              <a:rPr lang="en-US" altLang="zh-CN" dirty="0" err="1"/>
              <a:t>lateralView</a:t>
            </a:r>
            <a:r>
              <a:rPr lang="en-US" altLang="zh-CN" dirty="0"/>
              <a:t>)*</a:t>
            </a:r>
            <a:endParaRPr lang="zh-CN" altLang="zh-CN" dirty="0"/>
          </a:p>
        </p:txBody>
      </p:sp>
      <p:sp>
        <p:nvSpPr>
          <p:cNvPr id="2" name="矩形 1"/>
          <p:cNvSpPr/>
          <p:nvPr/>
        </p:nvSpPr>
        <p:spPr>
          <a:xfrm>
            <a:off x="710879" y="3364705"/>
            <a:ext cx="937708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基本语法：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b="1" dirty="0" smtClean="0">
              <a:solidFill>
                <a:srgbClr val="00008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600" b="1" dirty="0" smtClean="0">
                <a:solidFill>
                  <a:srgbClr val="000080"/>
                </a:solidFill>
                <a:latin typeface="宋体" panose="02010600030101010101" pitchFamily="2" charset="-122"/>
                <a:ea typeface="Alibaba PuHuiTi B"/>
                <a:cs typeface="宋体" panose="02010600030101010101" pitchFamily="2" charset="-122"/>
              </a:rPr>
              <a:t>select </a:t>
            </a:r>
            <a:r>
              <a:rPr lang="zh-CN" altLang="zh-CN" sz="1600" dirty="0">
                <a:solidFill>
                  <a:srgbClr val="000000"/>
                </a:solidFill>
                <a:ea typeface="Alibaba PuHuiTi B"/>
                <a:cs typeface="宋体" panose="02010600030101010101" pitchFamily="2" charset="-122"/>
              </a:rPr>
              <a:t>…… </a:t>
            </a:r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ea typeface="Alibaba PuHuiTi B"/>
                <a:cs typeface="宋体" panose="02010600030101010101" pitchFamily="2" charset="-122"/>
              </a:rPr>
              <a:t>from 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Alibaba PuHuiTi B"/>
                <a:cs typeface="宋体" panose="02010600030101010101" pitchFamily="2" charset="-122"/>
              </a:rPr>
              <a:t>tabelA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Alibaba PuHuiTi B"/>
                <a:cs typeface="宋体" panose="02010600030101010101" pitchFamily="2" charset="-122"/>
              </a:rPr>
              <a:t> lateral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Alibaba PuHuiTi B"/>
                <a:cs typeface="阿里巴巴普惠体" panose="00020600040101010101" pitchFamily="18" charset="-122"/>
              </a:rPr>
              <a:t>view</a:t>
            </a:r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ea typeface="Alibaba PuHuiTi B"/>
                <a:cs typeface="宋体" panose="02010600030101010101" pitchFamily="2" charset="-122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Alibaba PuHuiTi B"/>
                <a:cs typeface="宋体" panose="02010600030101010101" pitchFamily="2" charset="-122"/>
              </a:rPr>
              <a:t>UDTF(xxx) </a:t>
            </a:r>
            <a:r>
              <a:rPr lang="zh-CN" altLang="zh-CN" sz="1600" dirty="0">
                <a:solidFill>
                  <a:srgbClr val="000000"/>
                </a:solidFill>
                <a:ea typeface="Alibaba PuHuiTi B"/>
                <a:cs typeface="宋体" panose="02010600030101010101" pitchFamily="2" charset="-122"/>
              </a:rPr>
              <a:t>别名 </a:t>
            </a:r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ea typeface="Alibaba PuHuiTi B"/>
                <a:cs typeface="宋体" panose="02010600030101010101" pitchFamily="2" charset="-122"/>
              </a:rPr>
              <a:t>as 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Alibaba PuHuiTi B"/>
                <a:cs typeface="宋体" panose="02010600030101010101" pitchFamily="2" charset="-122"/>
              </a:rPr>
              <a:t>col1,col2,col3</a:t>
            </a:r>
            <a:r>
              <a:rPr lang="zh-CN" altLang="zh-CN" sz="1600" dirty="0">
                <a:solidFill>
                  <a:srgbClr val="000000"/>
                </a:solidFill>
                <a:ea typeface="Alibaba PuHuiTi B"/>
                <a:cs typeface="宋体" panose="02010600030101010101" pitchFamily="2" charset="-122"/>
              </a:rPr>
              <a:t>……</a:t>
            </a:r>
            <a:endParaRPr lang="zh-CN" altLang="en-US" sz="1600" dirty="0">
              <a:ea typeface="Alibaba PuHuiTi B"/>
            </a:endParaRPr>
          </a:p>
        </p:txBody>
      </p:sp>
    </p:spTree>
    <p:extLst>
      <p:ext uri="{BB962C8B-B14F-4D97-AF65-F5344CB8AC3E}">
        <p14:creationId xmlns:p14="http://schemas.microsoft.com/office/powerpoint/2010/main" val="348648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>
                <a:latin typeface="+mn-ea"/>
                <a:ea typeface="阿里巴巴普惠体" panose="00020600040101010101"/>
              </a:rPr>
              <a:t>        Hive</a:t>
            </a:r>
            <a:r>
              <a:rPr lang="zh-CN" altLang="en-US" dirty="0" smtClean="0">
                <a:latin typeface="+mn-ea"/>
                <a:ea typeface="阿里巴巴普惠体" panose="00020600040101010101"/>
              </a:rPr>
              <a:t>默认序列化类是</a:t>
            </a:r>
            <a:r>
              <a:rPr lang="en-US" altLang="zh-CN" b="1" dirty="0" smtClean="0">
                <a:solidFill>
                  <a:srgbClr val="FF0000"/>
                </a:solidFill>
                <a:latin typeface="+mn-ea"/>
                <a:ea typeface="阿里巴巴普惠体" panose="00020600040101010101"/>
              </a:rPr>
              <a:t>LazySimpleSerDe</a:t>
            </a:r>
            <a:r>
              <a:rPr lang="zh-CN" altLang="en-US" dirty="0" smtClean="0">
                <a:latin typeface="+mn-ea"/>
                <a:ea typeface="阿里巴巴普惠体" panose="00020600040101010101"/>
              </a:rPr>
              <a:t>，其只支持</a:t>
            </a:r>
            <a:r>
              <a:rPr lang="zh-CN" altLang="zh-CN" dirty="0" smtClean="0">
                <a:latin typeface="+mn-ea"/>
                <a:ea typeface="阿里巴巴普惠体" panose="00020600040101010101"/>
              </a:rPr>
              <a:t>使用</a:t>
            </a:r>
            <a:r>
              <a:rPr lang="zh-CN" altLang="zh-CN" b="1" dirty="0">
                <a:solidFill>
                  <a:srgbClr val="FF0000"/>
                </a:solidFill>
                <a:latin typeface="+mn-ea"/>
                <a:ea typeface="阿里巴巴普惠体" panose="00020600040101010101"/>
              </a:rPr>
              <a:t>单字节</a:t>
            </a:r>
            <a:r>
              <a:rPr lang="zh-CN" altLang="zh-CN" b="1" dirty="0" smtClean="0">
                <a:solidFill>
                  <a:srgbClr val="FF0000"/>
                </a:solidFill>
                <a:latin typeface="+mn-ea"/>
                <a:ea typeface="阿里巴巴普惠体" panose="00020600040101010101"/>
              </a:rPr>
              <a:t>分隔符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阿里巴巴普惠体" panose="00020600040101010101"/>
              </a:rPr>
              <a:t>（</a:t>
            </a:r>
            <a:r>
              <a:rPr lang="en-US" altLang="zh-CN" b="1" dirty="0" smtClean="0">
                <a:solidFill>
                  <a:srgbClr val="FF0000"/>
                </a:solidFill>
                <a:latin typeface="+mn-ea"/>
                <a:ea typeface="阿里巴巴普惠体" panose="00020600040101010101"/>
              </a:rPr>
              <a:t>char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阿里巴巴普惠体" panose="00020600040101010101"/>
              </a:rPr>
              <a:t>）</a:t>
            </a:r>
            <a:r>
              <a:rPr lang="zh-CN" altLang="zh-CN" dirty="0" smtClean="0">
                <a:latin typeface="+mn-ea"/>
                <a:ea typeface="阿里巴巴普惠体" panose="00020600040101010101"/>
              </a:rPr>
              <a:t>来</a:t>
            </a:r>
            <a:r>
              <a:rPr lang="zh-CN" altLang="zh-CN" dirty="0">
                <a:latin typeface="+mn-ea"/>
                <a:ea typeface="阿里巴巴普惠体" panose="00020600040101010101"/>
              </a:rPr>
              <a:t>加载文本数据，例如逗号、制表符、空格等等，默认的分隔符</a:t>
            </a:r>
            <a:r>
              <a:rPr lang="zh-CN" altLang="zh-CN" dirty="0" smtClean="0">
                <a:latin typeface="+mn-ea"/>
                <a:ea typeface="阿里巴巴普惠体" panose="00020600040101010101"/>
              </a:rPr>
              <a:t>为</a:t>
            </a:r>
            <a:r>
              <a:rPr lang="en-US" altLang="zh-CN" dirty="0" smtClean="0">
                <a:latin typeface="+mn-ea"/>
                <a:ea typeface="阿里巴巴普惠体" panose="00020600040101010101"/>
              </a:rPr>
              <a:t>”\001”</a:t>
            </a:r>
            <a:r>
              <a:rPr lang="zh-CN" altLang="zh-CN" dirty="0" smtClean="0">
                <a:latin typeface="+mn-ea"/>
                <a:ea typeface="阿里巴巴普惠体" panose="00020600040101010101"/>
              </a:rPr>
              <a:t>。</a:t>
            </a:r>
            <a:r>
              <a:rPr lang="zh-CN" altLang="zh-CN" dirty="0">
                <a:latin typeface="+mn-ea"/>
                <a:ea typeface="阿里巴巴普惠体" panose="00020600040101010101"/>
              </a:rPr>
              <a:t>根据不同文件的不同分隔符，我们可以通过在创建表时使用 </a:t>
            </a:r>
            <a:r>
              <a:rPr lang="en-US" altLang="zh-CN" b="1" dirty="0">
                <a:solidFill>
                  <a:srgbClr val="FF0000"/>
                </a:solidFill>
                <a:latin typeface="+mn-ea"/>
                <a:ea typeface="阿里巴巴普惠体" panose="00020600040101010101"/>
              </a:rPr>
              <a:t>row format delimited </a:t>
            </a:r>
            <a:r>
              <a:rPr lang="zh-CN" altLang="zh-CN" dirty="0" smtClean="0">
                <a:latin typeface="+mn-ea"/>
                <a:ea typeface="阿里巴巴普惠体" panose="00020600040101010101"/>
              </a:rPr>
              <a:t>来</a:t>
            </a:r>
            <a:r>
              <a:rPr lang="zh-CN" altLang="zh-CN" dirty="0">
                <a:latin typeface="+mn-ea"/>
                <a:ea typeface="阿里巴巴普惠体" panose="00020600040101010101"/>
              </a:rPr>
              <a:t>指定文件中的分割符，确保正确将表中的每一列与文件中的每一列实现一一对应的关系。</a:t>
            </a:r>
            <a:endParaRPr lang="zh-CN" altLang="en-US" dirty="0">
              <a:latin typeface="+mn-ea"/>
              <a:ea typeface="阿里巴巴普惠体" panose="00020600040101010101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中的分隔符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默认</a:t>
            </a:r>
            <a:r>
              <a:rPr lang="zh-CN" altLang="en-US" dirty="0" smtClean="0"/>
              <a:t>规则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0" y="3464017"/>
            <a:ext cx="10928863" cy="144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4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Lateral View</a:t>
            </a:r>
            <a:r>
              <a:rPr lang="zh-CN" altLang="en-US" dirty="0"/>
              <a:t>侧视图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710880" y="901440"/>
            <a:ext cx="10698800" cy="517190"/>
          </a:xfrm>
        </p:spPr>
        <p:txBody>
          <a:bodyPr/>
          <a:lstStyle/>
          <a:p>
            <a:r>
              <a:rPr lang="zh-CN" altLang="en-US" dirty="0" smtClean="0"/>
              <a:t>测试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</a:t>
            </a:r>
            <a:r>
              <a:rPr lang="zh-CN" altLang="zh-CN" dirty="0"/>
              <a:t>单个</a:t>
            </a:r>
            <a:r>
              <a:rPr lang="en-US" altLang="zh-CN" dirty="0"/>
              <a:t>lateral view</a:t>
            </a:r>
            <a:r>
              <a:rPr lang="zh-CN" altLang="zh-CN" dirty="0"/>
              <a:t>调用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481844" y="1682930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select</a:t>
            </a:r>
            <a:b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a.id </a:t>
            </a:r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as 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id,</a:t>
            </a:r>
            <a:b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b.host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as host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,</a:t>
            </a:r>
            <a:b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b.path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as path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,</a:t>
            </a:r>
            <a:b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b.query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as query</a:t>
            </a:r>
            <a:b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from 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tb_url a</a:t>
            </a:r>
            <a:b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lateral </a:t>
            </a:r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view 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parse_url_tuple(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url,"HOST","PATH","QUERY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") b </a:t>
            </a:r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as </a:t>
            </a:r>
            <a:r>
              <a:rPr lang="en-US" altLang="zh-CN" sz="1600" b="1" dirty="0" err="1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host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600" b="1" dirty="0" err="1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path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600" b="1" dirty="0" err="1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query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;</a:t>
            </a:r>
            <a:endParaRPr lang="zh-CN" altLang="en-US" sz="1600" dirty="0"/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1481844" y="4009333"/>
            <a:ext cx="7578671" cy="171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6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Lateral View</a:t>
            </a:r>
            <a:r>
              <a:rPr lang="zh-CN" altLang="en-US" dirty="0"/>
              <a:t>侧视图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710880" y="901440"/>
            <a:ext cx="10698800" cy="517190"/>
          </a:xfrm>
        </p:spPr>
        <p:txBody>
          <a:bodyPr/>
          <a:lstStyle/>
          <a:p>
            <a:pPr lvl="0"/>
            <a:r>
              <a:rPr lang="zh-CN" altLang="en-US" dirty="0" smtClean="0"/>
              <a:t>测试</a:t>
            </a:r>
            <a:r>
              <a:rPr lang="en-US" altLang="zh-CN" dirty="0"/>
              <a:t>2</a:t>
            </a:r>
            <a:r>
              <a:rPr lang="zh-CN" altLang="en-US" dirty="0" smtClean="0"/>
              <a:t>：</a:t>
            </a:r>
            <a:r>
              <a:rPr lang="zh-CN" altLang="zh-CN" dirty="0"/>
              <a:t>多</a:t>
            </a:r>
            <a:r>
              <a:rPr lang="en-US" altLang="zh-CN" dirty="0"/>
              <a:t>lateral view</a:t>
            </a:r>
            <a:r>
              <a:rPr lang="zh-CN" altLang="zh-CN" dirty="0"/>
              <a:t>调用</a:t>
            </a:r>
          </a:p>
        </p:txBody>
      </p:sp>
      <p:sp>
        <p:nvSpPr>
          <p:cNvPr id="3" name="矩形 2"/>
          <p:cNvSpPr/>
          <p:nvPr/>
        </p:nvSpPr>
        <p:spPr>
          <a:xfrm>
            <a:off x="1559858" y="1418630"/>
            <a:ext cx="884816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select</a:t>
            </a:r>
            <a:b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a.id </a:t>
            </a:r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as 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id,</a:t>
            </a:r>
            <a:b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b.host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as host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,</a:t>
            </a:r>
            <a:b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b.path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as path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,</a:t>
            </a:r>
            <a:b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c.protocol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as 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protocol,</a:t>
            </a:r>
            <a:b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c.query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as query</a:t>
            </a:r>
            <a:b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from 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tb_url a</a:t>
            </a:r>
            <a:b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lateral </a:t>
            </a:r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view 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parse_url_tuple(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url,"HOST","PATH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") b </a:t>
            </a:r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as </a:t>
            </a:r>
            <a:r>
              <a:rPr lang="en-US" altLang="zh-CN" sz="1600" b="1" dirty="0" err="1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host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600" b="1" dirty="0" err="1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path</a:t>
            </a:r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/>
            </a:r>
            <a:b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lateral </a:t>
            </a:r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view 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parse_url_tuple(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url,"PROTOCOL","QUERY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") c </a:t>
            </a:r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as 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protocol,</a:t>
            </a:r>
            <a:r>
              <a:rPr lang="en-US" altLang="zh-CN" sz="1600" b="1" dirty="0" err="1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query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;</a:t>
            </a:r>
            <a:endParaRPr lang="zh-CN" altLang="en-US" sz="1600" dirty="0"/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1559858" y="4090222"/>
            <a:ext cx="8122023" cy="157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83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Lateral View</a:t>
            </a:r>
            <a:r>
              <a:rPr lang="zh-CN" altLang="en-US" dirty="0"/>
              <a:t>侧视图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710880" y="901440"/>
            <a:ext cx="10698800" cy="517190"/>
          </a:xfrm>
        </p:spPr>
        <p:txBody>
          <a:bodyPr/>
          <a:lstStyle/>
          <a:p>
            <a:pPr lvl="0"/>
            <a:r>
              <a:rPr lang="zh-CN" altLang="en-US" dirty="0" smtClean="0"/>
              <a:t>测试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</a:t>
            </a:r>
            <a:r>
              <a:rPr lang="en-US" altLang="zh-CN" dirty="0"/>
              <a:t>Outer Lateral View</a:t>
            </a:r>
            <a:endParaRPr lang="zh-CN" altLang="zh-CN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685481" y="1655097"/>
            <a:ext cx="10749598" cy="421957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如果</a:t>
            </a:r>
            <a:r>
              <a:rPr lang="en-US" altLang="zh-CN" dirty="0"/>
              <a:t>UDTF</a:t>
            </a:r>
            <a:r>
              <a:rPr lang="zh-CN" altLang="en-US" dirty="0"/>
              <a:t>不产生数据时，这时侧视图与原表关联的结果将为</a:t>
            </a:r>
            <a:r>
              <a:rPr lang="zh-CN" altLang="en-US" dirty="0" smtClean="0"/>
              <a:t>空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如果加上</a:t>
            </a:r>
            <a:r>
              <a:rPr lang="en-US" altLang="zh-CN" dirty="0"/>
              <a:t>outer</a:t>
            </a:r>
            <a:r>
              <a:rPr lang="zh-CN" altLang="en-US" dirty="0"/>
              <a:t>关键字以后，就会保留原表数据，类似于</a:t>
            </a:r>
            <a:r>
              <a:rPr lang="en-US" altLang="zh-CN" dirty="0"/>
              <a:t>outer join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048870" y="2103602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select</a:t>
            </a:r>
            <a:b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id,</a:t>
            </a:r>
            <a:b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url,</a:t>
            </a:r>
            <a:b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col1</a:t>
            </a:r>
            <a:b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from 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tb_url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/>
            </a:r>
            <a:b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lateral </a:t>
            </a:r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view 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explode(array()) et </a:t>
            </a:r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as 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col1;</a:t>
            </a:r>
            <a:endParaRPr lang="zh-CN" altLang="en-US" sz="1600" dirty="0"/>
          </a:p>
        </p:txBody>
      </p:sp>
      <p:pic>
        <p:nvPicPr>
          <p:cNvPr id="9" name="图片 8"/>
          <p:cNvPicPr/>
          <p:nvPr/>
        </p:nvPicPr>
        <p:blipFill rotWithShape="1">
          <a:blip r:embed="rId3"/>
          <a:srcRect r="22029"/>
          <a:stretch/>
        </p:blipFill>
        <p:spPr>
          <a:xfrm>
            <a:off x="8786532" y="2304165"/>
            <a:ext cx="3109633" cy="907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048870" y="4343888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select</a:t>
            </a:r>
            <a:b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id,</a:t>
            </a:r>
            <a:b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url,</a:t>
            </a:r>
            <a:b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col1</a:t>
            </a:r>
            <a:b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from 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tb_url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/>
            </a:r>
            <a:b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lateral </a:t>
            </a:r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view </a:t>
            </a:r>
            <a:r>
              <a:rPr lang="en-US" altLang="zh-CN" sz="1600" b="1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outer</a:t>
            </a:r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explode(array()) et </a:t>
            </a:r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as 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col1;</a:t>
            </a:r>
            <a:endParaRPr lang="zh-CN" altLang="en-US" sz="1600" dirty="0"/>
          </a:p>
        </p:txBody>
      </p:sp>
      <p:pic>
        <p:nvPicPr>
          <p:cNvPr id="10" name="图片 9"/>
          <p:cNvPicPr/>
          <p:nvPr/>
        </p:nvPicPr>
        <p:blipFill>
          <a:blip r:embed="rId4"/>
          <a:stretch>
            <a:fillRect/>
          </a:stretch>
        </p:blipFill>
        <p:spPr>
          <a:xfrm>
            <a:off x="6496050" y="4767232"/>
            <a:ext cx="5695950" cy="110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1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6DC7A42-DEB9-4846-9885-EF1F65B2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行列转换应用与实现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DC0D98B5-82FB-804B-8565-7E31DD4B4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728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工作</a:t>
            </a:r>
            <a:r>
              <a:rPr lang="zh-CN" altLang="en-US" dirty="0">
                <a:solidFill>
                  <a:srgbClr val="FF0000"/>
                </a:solidFill>
              </a:rPr>
              <a:t>应用</a:t>
            </a:r>
            <a:r>
              <a:rPr lang="zh-CN" altLang="en-US" dirty="0" smtClean="0">
                <a:solidFill>
                  <a:srgbClr val="FF0000"/>
                </a:solidFill>
              </a:rPr>
              <a:t>场景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行</a:t>
            </a:r>
            <a:r>
              <a:rPr lang="zh-CN" altLang="en-US" dirty="0">
                <a:solidFill>
                  <a:schemeClr val="tx1"/>
                </a:solidFill>
              </a:rPr>
              <a:t>转列：多行转多</a:t>
            </a:r>
            <a:r>
              <a:rPr lang="zh-CN" altLang="en-US" dirty="0" smtClean="0">
                <a:solidFill>
                  <a:schemeClr val="tx1"/>
                </a:solidFill>
              </a:rPr>
              <a:t>列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行</a:t>
            </a:r>
            <a:r>
              <a:rPr lang="zh-CN" altLang="en-US" dirty="0">
                <a:solidFill>
                  <a:schemeClr val="tx1"/>
                </a:solidFill>
              </a:rPr>
              <a:t>转列：多行转</a:t>
            </a:r>
            <a:r>
              <a:rPr lang="zh-CN" altLang="en-US" dirty="0" smtClean="0">
                <a:solidFill>
                  <a:schemeClr val="tx1"/>
                </a:solidFill>
              </a:rPr>
              <a:t>单列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列</a:t>
            </a:r>
            <a:r>
              <a:rPr lang="zh-CN" altLang="en-US" dirty="0">
                <a:solidFill>
                  <a:schemeClr val="tx1"/>
                </a:solidFill>
              </a:rPr>
              <a:t>转行：多列转多</a:t>
            </a:r>
            <a:r>
              <a:rPr lang="zh-CN" altLang="en-US" dirty="0" smtClean="0">
                <a:solidFill>
                  <a:schemeClr val="tx1"/>
                </a:solidFill>
              </a:rPr>
              <a:t>行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列</a:t>
            </a:r>
            <a:r>
              <a:rPr lang="zh-CN" altLang="en-US" dirty="0">
                <a:solidFill>
                  <a:schemeClr val="tx1"/>
                </a:solidFill>
              </a:rPr>
              <a:t>转行：单列转多行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81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603305" y="1452703"/>
            <a:ext cx="10749598" cy="4219575"/>
          </a:xfrm>
        </p:spPr>
        <p:txBody>
          <a:bodyPr/>
          <a:lstStyle/>
          <a:p>
            <a:r>
              <a:rPr lang="zh-CN" altLang="en-US" dirty="0" smtClean="0"/>
              <a:t>统计</a:t>
            </a:r>
            <a:r>
              <a:rPr lang="zh-CN" altLang="en-US" dirty="0"/>
              <a:t>得到每个</a:t>
            </a:r>
            <a:r>
              <a:rPr lang="zh-CN" altLang="en-US" dirty="0" smtClean="0"/>
              <a:t>小时的</a:t>
            </a:r>
            <a:r>
              <a:rPr lang="en-US" altLang="zh-CN" dirty="0"/>
              <a:t>UV</a:t>
            </a:r>
            <a:r>
              <a:rPr lang="zh-CN" altLang="en-US" dirty="0"/>
              <a:t>、</a:t>
            </a:r>
            <a:r>
              <a:rPr lang="en-US" altLang="zh-CN" dirty="0"/>
              <a:t>PV</a:t>
            </a:r>
            <a:r>
              <a:rPr lang="zh-CN" altLang="en-US" dirty="0"/>
              <a:t>、</a:t>
            </a:r>
            <a:r>
              <a:rPr lang="en-US" altLang="zh-CN" dirty="0"/>
              <a:t>IP</a:t>
            </a:r>
            <a:r>
              <a:rPr lang="zh-CN" altLang="en-US" dirty="0"/>
              <a:t>的个数</a:t>
            </a:r>
            <a:r>
              <a:rPr lang="zh-CN" altLang="en-US" dirty="0" smtClean="0"/>
              <a:t>，构建</a:t>
            </a:r>
            <a:r>
              <a:rPr lang="zh-CN" altLang="en-US" dirty="0"/>
              <a:t>如下的表结构：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工作应用场景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实际需求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625" y="2757448"/>
            <a:ext cx="5568711" cy="342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0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603305" y="1452703"/>
            <a:ext cx="10749598" cy="4219575"/>
          </a:xfrm>
        </p:spPr>
        <p:txBody>
          <a:bodyPr/>
          <a:lstStyle/>
          <a:p>
            <a:r>
              <a:rPr lang="zh-CN" altLang="en-US" dirty="0" smtClean="0"/>
              <a:t>但是表中的数据存储格式不利于直接查询展示，需要进行调整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工作应用场景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实际需求</a:t>
            </a:r>
            <a:endParaRPr lang="zh-CN" altLang="en-US" dirty="0"/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2003656" y="2564610"/>
            <a:ext cx="9024658" cy="379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5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工作</a:t>
            </a:r>
            <a:r>
              <a:rPr lang="zh-CN" altLang="en-US" dirty="0">
                <a:solidFill>
                  <a:schemeClr val="tx1"/>
                </a:solidFill>
              </a:rPr>
              <a:t>应用</a:t>
            </a:r>
            <a:r>
              <a:rPr lang="zh-CN" altLang="en-US" dirty="0" smtClean="0">
                <a:solidFill>
                  <a:schemeClr val="tx1"/>
                </a:solidFill>
              </a:rPr>
              <a:t>场景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行</a:t>
            </a:r>
            <a:r>
              <a:rPr lang="zh-CN" altLang="en-US" dirty="0">
                <a:solidFill>
                  <a:srgbClr val="FF0000"/>
                </a:solidFill>
              </a:rPr>
              <a:t>转列：多行转多</a:t>
            </a:r>
            <a:r>
              <a:rPr lang="zh-CN" altLang="en-US" dirty="0" smtClean="0">
                <a:solidFill>
                  <a:srgbClr val="FF0000"/>
                </a:solidFill>
              </a:rPr>
              <a:t>列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行</a:t>
            </a:r>
            <a:r>
              <a:rPr lang="zh-CN" altLang="en-US" dirty="0">
                <a:solidFill>
                  <a:schemeClr val="tx1"/>
                </a:solidFill>
              </a:rPr>
              <a:t>转列：多行转</a:t>
            </a:r>
            <a:r>
              <a:rPr lang="zh-CN" altLang="en-US" dirty="0" smtClean="0">
                <a:solidFill>
                  <a:schemeClr val="tx1"/>
                </a:solidFill>
              </a:rPr>
              <a:t>单列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列</a:t>
            </a:r>
            <a:r>
              <a:rPr lang="zh-CN" altLang="en-US" dirty="0">
                <a:solidFill>
                  <a:schemeClr val="tx1"/>
                </a:solidFill>
              </a:rPr>
              <a:t>转行：多列转多</a:t>
            </a:r>
            <a:r>
              <a:rPr lang="zh-CN" altLang="en-US" dirty="0" smtClean="0">
                <a:solidFill>
                  <a:schemeClr val="tx1"/>
                </a:solidFill>
              </a:rPr>
              <a:t>行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列</a:t>
            </a:r>
            <a:r>
              <a:rPr lang="zh-CN" altLang="en-US" dirty="0">
                <a:solidFill>
                  <a:schemeClr val="tx1"/>
                </a:solidFill>
              </a:rPr>
              <a:t>转行：单列转多行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69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行转列：多行转多列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实现多行转多列</a:t>
            </a:r>
            <a:endParaRPr lang="zh-CN" altLang="en-US" dirty="0"/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1322253" y="2556019"/>
            <a:ext cx="3032201" cy="2329746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3"/>
          <a:stretch>
            <a:fillRect/>
          </a:stretch>
        </p:blipFill>
        <p:spPr>
          <a:xfrm>
            <a:off x="7166367" y="3153724"/>
            <a:ext cx="4243313" cy="1140369"/>
          </a:xfrm>
          <a:prstGeom prst="rect">
            <a:avLst/>
          </a:prstGeom>
        </p:spPr>
      </p:pic>
      <p:sp>
        <p:nvSpPr>
          <p:cNvPr id="2" name="右箭头 1"/>
          <p:cNvSpPr/>
          <p:nvPr/>
        </p:nvSpPr>
        <p:spPr>
          <a:xfrm>
            <a:off x="4922210" y="3352800"/>
            <a:ext cx="1676400" cy="788894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19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479597"/>
            <a:ext cx="10749598" cy="5552526"/>
          </a:xfrm>
        </p:spPr>
        <p:txBody>
          <a:bodyPr/>
          <a:lstStyle/>
          <a:p>
            <a:r>
              <a:rPr lang="zh-CN" altLang="en-US" dirty="0" smtClean="0"/>
              <a:t>功能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  </a:t>
            </a:r>
            <a:r>
              <a:rPr lang="zh-CN" altLang="zh-CN" dirty="0" smtClean="0"/>
              <a:t>用于</a:t>
            </a:r>
            <a:r>
              <a:rPr lang="zh-CN" altLang="zh-CN" dirty="0"/>
              <a:t>实现对数据的判断，根据条件，不同的情况返回不同的结果，类似于</a:t>
            </a:r>
            <a:r>
              <a:rPr lang="en-US" altLang="zh-CN" dirty="0"/>
              <a:t>Java</a:t>
            </a:r>
            <a:r>
              <a:rPr lang="zh-CN" altLang="zh-CN" dirty="0"/>
              <a:t>中的</a:t>
            </a:r>
            <a:r>
              <a:rPr lang="en-US" altLang="zh-CN" dirty="0"/>
              <a:t>switch case </a:t>
            </a:r>
            <a:r>
              <a:rPr lang="zh-CN" altLang="zh-CN" dirty="0"/>
              <a:t>功能</a:t>
            </a:r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语法</a:t>
            </a:r>
            <a:endParaRPr lang="en-US" altLang="zh-CN" dirty="0"/>
          </a:p>
          <a:p>
            <a:pPr lvl="1"/>
            <a:r>
              <a:rPr lang="zh-CN" altLang="en-US" dirty="0" smtClean="0"/>
              <a:t>语法一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marL="360363" lvl="1" indent="0">
              <a:buNone/>
            </a:pPr>
            <a:endParaRPr lang="en-US" altLang="zh-CN" dirty="0" smtClean="0"/>
          </a:p>
          <a:p>
            <a:pPr marL="360363" lvl="1" indent="0">
              <a:buNone/>
            </a:pPr>
            <a:endParaRPr lang="en-US" altLang="zh-CN" dirty="0" smtClean="0"/>
          </a:p>
          <a:p>
            <a:pPr lvl="1"/>
            <a:r>
              <a:rPr lang="zh-CN" altLang="en-US" dirty="0" smtClean="0"/>
              <a:t>语法二</a:t>
            </a:r>
            <a:endParaRPr lang="en-US" altLang="zh-CN" dirty="0" smtClean="0"/>
          </a:p>
          <a:p>
            <a:pPr marL="360363" lvl="1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行转列：多行转多列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case when </a:t>
            </a:r>
            <a:r>
              <a:rPr lang="zh-CN" altLang="en-US" dirty="0" smtClean="0"/>
              <a:t>函数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568342" y="3470079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CASE </a:t>
            </a:r>
            <a:b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WHEN </a:t>
            </a:r>
            <a:r>
              <a:rPr lang="zh-CN" altLang="zh-CN" sz="1400" dirty="0">
                <a:solidFill>
                  <a:srgbClr val="00000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条件</a:t>
            </a:r>
            <a:r>
              <a:rPr lang="en-US" altLang="zh-CN" sz="1400" dirty="0">
                <a:solidFill>
                  <a:srgbClr val="00000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1 </a:t>
            </a: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THEN </a:t>
            </a:r>
            <a:r>
              <a:rPr lang="en-US" altLang="zh-CN" sz="14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VALUE1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/>
            </a:r>
            <a:b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zh-CN" altLang="zh-CN" sz="1400" dirty="0">
                <a:solidFill>
                  <a:srgbClr val="00000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……</a:t>
            </a:r>
            <a:r>
              <a:rPr lang="en-US" altLang="zh-CN" sz="1400" dirty="0">
                <a:solidFill>
                  <a:srgbClr val="00000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/>
            </a:r>
            <a:br>
              <a:rPr lang="en-US" altLang="zh-CN" sz="1400" dirty="0">
                <a:solidFill>
                  <a:srgbClr val="000000"/>
                </a:solidFill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WHEN </a:t>
            </a:r>
            <a:r>
              <a:rPr lang="zh-CN" altLang="zh-CN" sz="1400" dirty="0">
                <a:solidFill>
                  <a:srgbClr val="00000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条件</a:t>
            </a:r>
            <a:r>
              <a:rPr lang="en-US" altLang="zh-CN" sz="1400" dirty="0">
                <a:solidFill>
                  <a:srgbClr val="00000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N </a:t>
            </a: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THEN 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VALUEN</a:t>
            </a:r>
            <a:b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ELSE </a:t>
            </a:r>
            <a:r>
              <a:rPr lang="zh-CN" altLang="zh-CN" sz="1400" dirty="0">
                <a:solidFill>
                  <a:srgbClr val="00000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默认</a:t>
            </a:r>
            <a:r>
              <a:rPr lang="zh-CN" altLang="zh-CN" sz="1400" dirty="0" smtClean="0">
                <a:solidFill>
                  <a:srgbClr val="00000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值</a:t>
            </a:r>
            <a:r>
              <a:rPr lang="en-US" altLang="zh-CN" sz="1400" dirty="0" smtClean="0">
                <a:solidFill>
                  <a:srgbClr val="00000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en-US" altLang="zh-CN" sz="1400" b="1" dirty="0" smtClean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END</a:t>
            </a:r>
            <a:endParaRPr lang="zh-CN" altLang="en-US" sz="1400" dirty="0"/>
          </a:p>
        </p:txBody>
      </p:sp>
      <p:sp>
        <p:nvSpPr>
          <p:cNvPr id="9" name="矩形 8"/>
          <p:cNvSpPr/>
          <p:nvPr/>
        </p:nvSpPr>
        <p:spPr>
          <a:xfrm>
            <a:off x="2568342" y="5071807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CASE </a:t>
            </a:r>
            <a:r>
              <a:rPr lang="zh-CN" altLang="zh-CN" sz="1400" dirty="0">
                <a:solidFill>
                  <a:srgbClr val="00000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列</a:t>
            </a:r>
            <a:r>
              <a:rPr lang="en-US" altLang="zh-CN" sz="1400" dirty="0">
                <a:solidFill>
                  <a:srgbClr val="00000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/>
            </a:r>
            <a:br>
              <a:rPr lang="en-US" altLang="zh-CN" sz="1400" dirty="0">
                <a:solidFill>
                  <a:srgbClr val="000000"/>
                </a:solidFill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WHEN 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V1 </a:t>
            </a: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THEN </a:t>
            </a:r>
            <a:r>
              <a:rPr lang="en-US" altLang="zh-CN" sz="14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VALUE1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/>
            </a:r>
            <a:b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zh-CN" altLang="zh-CN" sz="1400" dirty="0">
                <a:solidFill>
                  <a:srgbClr val="00000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……</a:t>
            </a:r>
            <a:r>
              <a:rPr lang="en-US" altLang="zh-CN" sz="1400" dirty="0">
                <a:solidFill>
                  <a:srgbClr val="00000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/>
            </a:r>
            <a:br>
              <a:rPr lang="en-US" altLang="zh-CN" sz="1400" dirty="0">
                <a:solidFill>
                  <a:srgbClr val="000000"/>
                </a:solidFill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WHEN 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VN </a:t>
            </a: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THEN 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VALUEN</a:t>
            </a:r>
            <a:b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ELSE </a:t>
            </a:r>
            <a:r>
              <a:rPr lang="zh-CN" altLang="zh-CN" sz="1400" dirty="0">
                <a:solidFill>
                  <a:srgbClr val="00000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默认</a:t>
            </a:r>
            <a:r>
              <a:rPr lang="zh-CN" altLang="zh-CN" sz="1400" dirty="0" smtClean="0">
                <a:solidFill>
                  <a:srgbClr val="00000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值</a:t>
            </a:r>
            <a:r>
              <a:rPr lang="en-US" altLang="zh-CN" sz="1400" dirty="0" smtClean="0">
                <a:solidFill>
                  <a:srgbClr val="00000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en-US" altLang="zh-CN" sz="1400" b="1" dirty="0" smtClean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END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1351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中的分隔符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单字</a:t>
            </a:r>
            <a:r>
              <a:rPr lang="zh-CN" altLang="en-US" dirty="0" smtClean="0"/>
              <a:t>节分隔符数据加载示例</a:t>
            </a:r>
            <a:endParaRPr lang="zh-CN" altLang="en-US" dirty="0"/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710880" y="1716928"/>
            <a:ext cx="9776741" cy="2370978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1106614" y="4087905"/>
            <a:ext cx="10303065" cy="233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1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479597"/>
            <a:ext cx="10749598" cy="5552526"/>
          </a:xfrm>
        </p:spPr>
        <p:txBody>
          <a:bodyPr/>
          <a:lstStyle/>
          <a:p>
            <a:r>
              <a:rPr lang="zh-CN" altLang="en-US" dirty="0" smtClean="0"/>
              <a:t>测试</a:t>
            </a:r>
            <a:r>
              <a:rPr lang="en-US" altLang="zh-CN" dirty="0" smtClean="0"/>
              <a:t>1</a:t>
            </a:r>
            <a:r>
              <a:rPr lang="zh-CN" altLang="en-US" dirty="0"/>
              <a:t>：当</a:t>
            </a:r>
            <a:r>
              <a:rPr lang="en-US" altLang="zh-CN" dirty="0"/>
              <a:t>id &lt; 2</a:t>
            </a:r>
            <a:r>
              <a:rPr lang="zh-CN" altLang="en-US" dirty="0"/>
              <a:t>显示</a:t>
            </a:r>
            <a:r>
              <a:rPr lang="en-US" altLang="zh-CN" dirty="0"/>
              <a:t>a</a:t>
            </a:r>
            <a:r>
              <a:rPr lang="zh-CN" altLang="en-US" dirty="0"/>
              <a:t>，当</a:t>
            </a:r>
            <a:r>
              <a:rPr lang="en-US" altLang="zh-CN" dirty="0"/>
              <a:t>id = 2 </a:t>
            </a:r>
            <a:r>
              <a:rPr lang="zh-CN" altLang="en-US" dirty="0"/>
              <a:t>显示</a:t>
            </a:r>
            <a:r>
              <a:rPr lang="en-US" altLang="zh-CN" dirty="0"/>
              <a:t>b ,</a:t>
            </a:r>
            <a:r>
              <a:rPr lang="zh-CN" altLang="en-US" dirty="0"/>
              <a:t>其他的显示</a:t>
            </a:r>
            <a:r>
              <a:rPr lang="en-US" altLang="zh-CN" dirty="0" smtClean="0"/>
              <a:t>c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测试</a:t>
            </a:r>
            <a:r>
              <a:rPr lang="en-US" altLang="zh-CN" dirty="0" smtClean="0"/>
              <a:t>2</a:t>
            </a:r>
            <a:r>
              <a:rPr lang="zh-CN" altLang="en-US" dirty="0"/>
              <a:t>：当</a:t>
            </a:r>
            <a:r>
              <a:rPr lang="en-US" altLang="zh-CN" dirty="0"/>
              <a:t>id =1 </a:t>
            </a:r>
            <a:r>
              <a:rPr lang="zh-CN" altLang="en-US" dirty="0"/>
              <a:t>显示</a:t>
            </a:r>
            <a:r>
              <a:rPr lang="en-US" altLang="zh-CN" dirty="0"/>
              <a:t>a</a:t>
            </a:r>
            <a:r>
              <a:rPr lang="zh-CN" altLang="en-US" dirty="0"/>
              <a:t>，当</a:t>
            </a:r>
            <a:r>
              <a:rPr lang="en-US" altLang="zh-CN" dirty="0"/>
              <a:t>id = 2 </a:t>
            </a:r>
            <a:r>
              <a:rPr lang="zh-CN" altLang="en-US" dirty="0"/>
              <a:t>显示</a:t>
            </a:r>
            <a:r>
              <a:rPr lang="en-US" altLang="zh-CN" dirty="0"/>
              <a:t>b ,</a:t>
            </a:r>
            <a:r>
              <a:rPr lang="zh-CN" altLang="en-US" dirty="0"/>
              <a:t>其他的显示</a:t>
            </a:r>
            <a:r>
              <a:rPr lang="en-US" altLang="zh-CN" dirty="0"/>
              <a:t>c</a:t>
            </a:r>
            <a:endParaRPr lang="en-US" altLang="zh-CN" dirty="0" smtClean="0"/>
          </a:p>
          <a:p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行转列：多行转多列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case when </a:t>
            </a:r>
            <a:r>
              <a:rPr lang="zh-CN" altLang="en-US" dirty="0" smtClean="0"/>
              <a:t>函数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183341" y="2050721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select</a:t>
            </a:r>
            <a:b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id,</a:t>
            </a:r>
            <a:b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case</a:t>
            </a:r>
            <a:b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when 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id &lt; </a:t>
            </a:r>
            <a:r>
              <a:rPr lang="en-US" altLang="zh-CN" sz="1400" dirty="0">
                <a:solidFill>
                  <a:srgbClr val="0000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2 </a:t>
            </a: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then </a:t>
            </a:r>
            <a:r>
              <a:rPr lang="en-US" altLang="zh-CN" sz="1400" b="1" dirty="0">
                <a:solidFill>
                  <a:srgbClr val="008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'a'</a:t>
            </a:r>
            <a:br>
              <a:rPr lang="en-US" altLang="zh-CN" sz="1400" b="1" dirty="0">
                <a:solidFill>
                  <a:srgbClr val="008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b="1" dirty="0">
                <a:solidFill>
                  <a:srgbClr val="008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when 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id = </a:t>
            </a:r>
            <a:r>
              <a:rPr lang="en-US" altLang="zh-CN" sz="1400" dirty="0">
                <a:solidFill>
                  <a:srgbClr val="0000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2 </a:t>
            </a: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then </a:t>
            </a:r>
            <a:r>
              <a:rPr lang="en-US" altLang="zh-CN" sz="1400" b="1" dirty="0">
                <a:solidFill>
                  <a:srgbClr val="008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'b'</a:t>
            </a:r>
            <a:br>
              <a:rPr lang="en-US" altLang="zh-CN" sz="1400" b="1" dirty="0">
                <a:solidFill>
                  <a:srgbClr val="008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b="1" dirty="0">
                <a:solidFill>
                  <a:srgbClr val="008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else </a:t>
            </a:r>
            <a:r>
              <a:rPr lang="en-US" altLang="zh-CN" sz="1400" b="1" dirty="0">
                <a:solidFill>
                  <a:srgbClr val="008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'c'</a:t>
            </a:r>
            <a:br>
              <a:rPr lang="en-US" altLang="zh-CN" sz="1400" b="1" dirty="0">
                <a:solidFill>
                  <a:srgbClr val="008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b="1" dirty="0">
                <a:solidFill>
                  <a:srgbClr val="008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end as 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caseName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/>
            </a:r>
            <a:b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from 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tb_url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;</a:t>
            </a:r>
            <a:endParaRPr lang="zh-CN" altLang="en-US" sz="1400" dirty="0"/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7918984" y="2110637"/>
            <a:ext cx="2901850" cy="16960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83341" y="4523690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select</a:t>
            </a:r>
            <a:b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id,</a:t>
            </a:r>
            <a:b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case 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id</a:t>
            </a:r>
            <a:b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when </a:t>
            </a:r>
            <a:r>
              <a:rPr lang="en-US" altLang="zh-CN" sz="1400" dirty="0">
                <a:solidFill>
                  <a:srgbClr val="0000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1 </a:t>
            </a: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then </a:t>
            </a:r>
            <a:r>
              <a:rPr lang="en-US" altLang="zh-CN" sz="1400" b="1" dirty="0">
                <a:solidFill>
                  <a:srgbClr val="008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'a'</a:t>
            </a:r>
            <a:br>
              <a:rPr lang="en-US" altLang="zh-CN" sz="1400" b="1" dirty="0">
                <a:solidFill>
                  <a:srgbClr val="008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b="1" dirty="0">
                <a:solidFill>
                  <a:srgbClr val="008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when </a:t>
            </a:r>
            <a:r>
              <a:rPr lang="en-US" altLang="zh-CN" sz="1400" dirty="0">
                <a:solidFill>
                  <a:srgbClr val="0000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2 </a:t>
            </a: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then </a:t>
            </a:r>
            <a:r>
              <a:rPr lang="en-US" altLang="zh-CN" sz="1400" b="1" dirty="0">
                <a:solidFill>
                  <a:srgbClr val="008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'b'</a:t>
            </a:r>
            <a:br>
              <a:rPr lang="en-US" altLang="zh-CN" sz="1400" b="1" dirty="0">
                <a:solidFill>
                  <a:srgbClr val="008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b="1" dirty="0">
                <a:solidFill>
                  <a:srgbClr val="008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else </a:t>
            </a:r>
            <a:r>
              <a:rPr lang="en-US" altLang="zh-CN" sz="1400" b="1" dirty="0">
                <a:solidFill>
                  <a:srgbClr val="008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'c'</a:t>
            </a:r>
            <a:br>
              <a:rPr lang="en-US" altLang="zh-CN" sz="1400" b="1" dirty="0">
                <a:solidFill>
                  <a:srgbClr val="008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b="1" dirty="0">
                <a:solidFill>
                  <a:srgbClr val="008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end as 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caseName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/>
            </a:r>
            <a:b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from 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tb_url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;</a:t>
            </a:r>
            <a:endParaRPr lang="zh-CN" altLang="en-US" sz="1400" dirty="0"/>
          </a:p>
        </p:txBody>
      </p:sp>
      <p:pic>
        <p:nvPicPr>
          <p:cNvPr id="10" name="图片 9"/>
          <p:cNvPicPr/>
          <p:nvPr/>
        </p:nvPicPr>
        <p:blipFill>
          <a:blip r:embed="rId3"/>
          <a:stretch>
            <a:fillRect/>
          </a:stretch>
        </p:blipFill>
        <p:spPr>
          <a:xfrm>
            <a:off x="7918984" y="4745352"/>
            <a:ext cx="2901850" cy="179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84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行转列：多行转多列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建表</a:t>
            </a:r>
            <a:endParaRPr lang="zh-CN" altLang="en-US" dirty="0"/>
          </a:p>
        </p:txBody>
      </p:sp>
      <p:pic>
        <p:nvPicPr>
          <p:cNvPr id="11" name="图片 10"/>
          <p:cNvPicPr/>
          <p:nvPr/>
        </p:nvPicPr>
        <p:blipFill>
          <a:blip r:embed="rId2"/>
          <a:stretch>
            <a:fillRect/>
          </a:stretch>
        </p:blipFill>
        <p:spPr>
          <a:xfrm>
            <a:off x="3237704" y="4625701"/>
            <a:ext cx="5695950" cy="1729105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2472637" y="1908750"/>
            <a:ext cx="7226083" cy="2123658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建表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row2col1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col1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col2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col3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 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\t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加载数据到表中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local inpath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'/root/hivedata/r2c1.txt'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row2col1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</a:t>
            </a:r>
            <a:b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row2col1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25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行转列：多行转多列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实现多行转多列</a:t>
            </a:r>
            <a:endParaRPr lang="zh-CN" altLang="en-US" dirty="0"/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3883105" y="4523403"/>
            <a:ext cx="4405145" cy="1567217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2472637" y="1853201"/>
            <a:ext cx="7226083" cy="1938992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--sql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最终实现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col1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col1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max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case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col2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when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'c'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then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col3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else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end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max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case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col2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when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'd'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then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col3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else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end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d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max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case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col2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when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'e'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then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col3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else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end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e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row2col1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group by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col1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77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工作</a:t>
            </a:r>
            <a:r>
              <a:rPr lang="zh-CN" altLang="en-US" dirty="0">
                <a:solidFill>
                  <a:schemeClr val="tx1"/>
                </a:solidFill>
              </a:rPr>
              <a:t>应用</a:t>
            </a:r>
            <a:r>
              <a:rPr lang="zh-CN" altLang="en-US" dirty="0" smtClean="0">
                <a:solidFill>
                  <a:schemeClr val="tx1"/>
                </a:solidFill>
              </a:rPr>
              <a:t>场景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行</a:t>
            </a:r>
            <a:r>
              <a:rPr lang="zh-CN" altLang="en-US" dirty="0">
                <a:solidFill>
                  <a:schemeClr val="tx1"/>
                </a:solidFill>
              </a:rPr>
              <a:t>转列：多行转多</a:t>
            </a:r>
            <a:r>
              <a:rPr lang="zh-CN" altLang="en-US" dirty="0" smtClean="0">
                <a:solidFill>
                  <a:schemeClr val="tx1"/>
                </a:solidFill>
              </a:rPr>
              <a:t>列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行</a:t>
            </a:r>
            <a:r>
              <a:rPr lang="zh-CN" altLang="en-US" dirty="0">
                <a:solidFill>
                  <a:srgbClr val="FF0000"/>
                </a:solidFill>
              </a:rPr>
              <a:t>转列：多行转</a:t>
            </a:r>
            <a:r>
              <a:rPr lang="zh-CN" altLang="en-US" dirty="0" smtClean="0">
                <a:solidFill>
                  <a:srgbClr val="FF0000"/>
                </a:solidFill>
              </a:rPr>
              <a:t>单列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列</a:t>
            </a:r>
            <a:r>
              <a:rPr lang="zh-CN" altLang="en-US" dirty="0">
                <a:solidFill>
                  <a:schemeClr val="tx1"/>
                </a:solidFill>
              </a:rPr>
              <a:t>转行：多列转多</a:t>
            </a:r>
            <a:r>
              <a:rPr lang="zh-CN" altLang="en-US" dirty="0" smtClean="0">
                <a:solidFill>
                  <a:schemeClr val="tx1"/>
                </a:solidFill>
              </a:rPr>
              <a:t>行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列</a:t>
            </a:r>
            <a:r>
              <a:rPr lang="zh-CN" altLang="en-US" dirty="0">
                <a:solidFill>
                  <a:schemeClr val="tx1"/>
                </a:solidFill>
              </a:rPr>
              <a:t>转行：单列转多行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15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行转</a:t>
            </a:r>
            <a:r>
              <a:rPr lang="zh-CN" altLang="en-US" dirty="0"/>
              <a:t>列：多行转单列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多行转单列</a:t>
            </a:r>
          </a:p>
        </p:txBody>
      </p:sp>
      <p:sp>
        <p:nvSpPr>
          <p:cNvPr id="2" name="右箭头 1"/>
          <p:cNvSpPr/>
          <p:nvPr/>
        </p:nvSpPr>
        <p:spPr>
          <a:xfrm>
            <a:off x="4922210" y="3352800"/>
            <a:ext cx="1676400" cy="788894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1306487" y="2557047"/>
            <a:ext cx="3047966" cy="2328717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7442626" y="3197393"/>
            <a:ext cx="3413632" cy="109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34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行转列：多行转单列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/>
              <a:t>c</a:t>
            </a:r>
            <a:r>
              <a:rPr lang="en-US" altLang="zh-CN" dirty="0" err="1" smtClean="0"/>
              <a:t>oncat</a:t>
            </a:r>
            <a:r>
              <a:rPr lang="zh-CN" altLang="en-US" dirty="0" smtClean="0"/>
              <a:t>函数</a:t>
            </a:r>
            <a:endParaRPr lang="zh-CN" altLang="en-US" dirty="0"/>
          </a:p>
        </p:txBody>
      </p:sp>
      <p:sp>
        <p:nvSpPr>
          <p:cNvPr id="10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479597"/>
            <a:ext cx="10749598" cy="5552526"/>
          </a:xfrm>
        </p:spPr>
        <p:txBody>
          <a:bodyPr/>
          <a:lstStyle/>
          <a:p>
            <a:r>
              <a:rPr lang="zh-CN" altLang="en-US" dirty="0" smtClean="0"/>
              <a:t>功能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sz="1400" dirty="0" smtClean="0"/>
              <a:t>      </a:t>
            </a:r>
            <a:r>
              <a:rPr lang="zh-CN" altLang="zh-CN" sz="1400" dirty="0" smtClean="0"/>
              <a:t>用于</a:t>
            </a:r>
            <a:r>
              <a:rPr lang="zh-CN" altLang="zh-CN" sz="1400" dirty="0"/>
              <a:t>实现字符串拼接，不可指定</a:t>
            </a:r>
            <a:r>
              <a:rPr lang="zh-CN" altLang="zh-CN" sz="1400" dirty="0" smtClean="0"/>
              <a:t>分隔符</a:t>
            </a:r>
            <a:endParaRPr lang="en-US" altLang="zh-CN" dirty="0" smtClean="0"/>
          </a:p>
          <a:p>
            <a:r>
              <a:rPr lang="zh-CN" altLang="en-US" dirty="0" smtClean="0"/>
              <a:t>语法</a:t>
            </a:r>
            <a:endParaRPr lang="en-US" altLang="zh-CN" dirty="0"/>
          </a:p>
          <a:p>
            <a:pPr marL="360363" lvl="1" indent="0">
              <a:buNone/>
            </a:pPr>
            <a:r>
              <a:rPr lang="en-US" altLang="zh-CN" dirty="0" err="1"/>
              <a:t>concat</a:t>
            </a:r>
            <a:r>
              <a:rPr lang="en-US" altLang="zh-CN" dirty="0"/>
              <a:t>(element1,element2,element3</a:t>
            </a:r>
            <a:r>
              <a:rPr lang="en-US" altLang="zh-CN" dirty="0" smtClean="0"/>
              <a:t>……)</a:t>
            </a:r>
          </a:p>
          <a:p>
            <a:r>
              <a:rPr lang="zh-CN" altLang="en-US" dirty="0" smtClean="0"/>
              <a:t>测试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特点：</a:t>
            </a:r>
            <a:r>
              <a:rPr lang="zh-CN" altLang="zh-CN" dirty="0"/>
              <a:t>如果任意一个元素为</a:t>
            </a:r>
            <a:r>
              <a:rPr lang="en-US" altLang="zh-CN" dirty="0"/>
              <a:t>null</a:t>
            </a:r>
            <a:r>
              <a:rPr lang="zh-CN" altLang="zh-CN" dirty="0"/>
              <a:t>，结果就为</a:t>
            </a:r>
            <a:r>
              <a:rPr lang="en-US" altLang="zh-CN" dirty="0"/>
              <a:t>null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057835" y="3527889"/>
            <a:ext cx="6096000" cy="12105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360"/>
              </a:spcBef>
              <a:spcAft>
                <a:spcPts val="36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select </a:t>
            </a:r>
            <a:r>
              <a:rPr lang="en-US" altLang="zh-CN" sz="1400" i="1" dirty="0" err="1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concat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("it","cast","And","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heima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");</a:t>
            </a:r>
            <a:endParaRPr lang="zh-CN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+-----------------+</a:t>
            </a:r>
            <a:endParaRPr lang="zh-CN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| </a:t>
            </a:r>
            <a:r>
              <a:rPr lang="en-US" altLang="zh-CN" sz="1400" dirty="0" err="1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itcastAndheima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  |</a:t>
            </a:r>
            <a:endParaRPr lang="zh-CN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微软雅黑 Light" panose="020B0502040204020203" pitchFamily="34" charset="-122"/>
                <a:cs typeface="Times New Roman" panose="02020603050405020304" pitchFamily="18" charset="0"/>
              </a:rPr>
              <a:t>+-----------------+</a:t>
            </a:r>
            <a:endParaRPr lang="zh-CN" altLang="en-US" sz="1400" dirty="0"/>
          </a:p>
        </p:txBody>
      </p:sp>
      <p:sp>
        <p:nvSpPr>
          <p:cNvPr id="4" name="矩形 3"/>
          <p:cNvSpPr/>
          <p:nvPr/>
        </p:nvSpPr>
        <p:spPr>
          <a:xfrm>
            <a:off x="1057835" y="5280006"/>
            <a:ext cx="6096000" cy="12105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360"/>
              </a:spcBef>
              <a:spcAft>
                <a:spcPts val="36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select </a:t>
            </a:r>
            <a:r>
              <a:rPr lang="en-US" altLang="zh-CN" sz="1400" i="1" dirty="0" err="1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concat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("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it","cast","And",</a:t>
            </a:r>
            <a:r>
              <a:rPr lang="en-US" altLang="zh-CN" sz="1400" b="1" dirty="0" err="1">
                <a:solidFill>
                  <a:srgbClr val="000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null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);</a:t>
            </a:r>
            <a:endParaRPr lang="zh-CN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+-------+</a:t>
            </a:r>
            <a:endParaRPr lang="zh-CN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| NULL  |</a:t>
            </a:r>
            <a:endParaRPr lang="zh-CN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微软雅黑 Light" panose="020B0502040204020203" pitchFamily="34" charset="-122"/>
                <a:cs typeface="Times New Roman" panose="02020603050405020304" pitchFamily="18" charset="0"/>
              </a:rPr>
              <a:t>+-------+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9309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行转列：多行转单列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/>
              <a:t>c</a:t>
            </a:r>
            <a:r>
              <a:rPr lang="en-US" altLang="zh-CN" dirty="0" err="1" smtClean="0"/>
              <a:t>oncat_ws</a:t>
            </a:r>
            <a:r>
              <a:rPr lang="zh-CN" altLang="en-US" dirty="0" smtClean="0"/>
              <a:t>函数</a:t>
            </a:r>
            <a:endParaRPr lang="zh-CN" altLang="en-US" dirty="0"/>
          </a:p>
        </p:txBody>
      </p:sp>
      <p:sp>
        <p:nvSpPr>
          <p:cNvPr id="10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479597"/>
            <a:ext cx="10749598" cy="5552526"/>
          </a:xfrm>
        </p:spPr>
        <p:txBody>
          <a:bodyPr/>
          <a:lstStyle/>
          <a:p>
            <a:r>
              <a:rPr lang="zh-CN" altLang="en-US" dirty="0" smtClean="0"/>
              <a:t>功能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sz="1400" dirty="0" smtClean="0"/>
              <a:t>       用于</a:t>
            </a:r>
            <a:r>
              <a:rPr lang="zh-CN" altLang="en-US" sz="1400" dirty="0"/>
              <a:t>实现字符串拼接，可以指定</a:t>
            </a:r>
            <a:r>
              <a:rPr lang="zh-CN" altLang="en-US" sz="1400" dirty="0" smtClean="0"/>
              <a:t>分隔符</a:t>
            </a:r>
            <a:endParaRPr lang="en-US" altLang="zh-CN" sz="1400" dirty="0" smtClean="0"/>
          </a:p>
          <a:p>
            <a:r>
              <a:rPr lang="zh-CN" altLang="en-US" dirty="0" smtClean="0"/>
              <a:t>语法</a:t>
            </a:r>
            <a:endParaRPr lang="en-US" altLang="zh-CN" dirty="0" smtClean="0"/>
          </a:p>
          <a:p>
            <a:pPr marL="360363" lvl="1" indent="0">
              <a:buNone/>
            </a:pPr>
            <a:r>
              <a:rPr lang="en-US" altLang="zh-CN" dirty="0"/>
              <a:t>concat_ws(SplitChar</a:t>
            </a:r>
            <a:r>
              <a:rPr lang="zh-CN" altLang="zh-CN" dirty="0"/>
              <a:t>，</a:t>
            </a:r>
            <a:r>
              <a:rPr lang="en-US" altLang="zh-CN" dirty="0"/>
              <a:t>element1</a:t>
            </a:r>
            <a:r>
              <a:rPr lang="zh-CN" altLang="zh-CN" dirty="0"/>
              <a:t>，</a:t>
            </a:r>
            <a:r>
              <a:rPr lang="en-US" altLang="zh-CN" dirty="0"/>
              <a:t>element2</a:t>
            </a:r>
            <a:r>
              <a:rPr lang="zh-CN" altLang="zh-CN" dirty="0"/>
              <a:t>……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测试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特点：</a:t>
            </a:r>
            <a:r>
              <a:rPr lang="zh-CN" altLang="zh-CN" dirty="0"/>
              <a:t>任意一个元素不为</a:t>
            </a:r>
            <a:r>
              <a:rPr lang="en-US" altLang="zh-CN" dirty="0"/>
              <a:t>null</a:t>
            </a:r>
            <a:r>
              <a:rPr lang="zh-CN" altLang="zh-CN" dirty="0"/>
              <a:t>，结果就不为</a:t>
            </a:r>
            <a:r>
              <a:rPr lang="en-US" altLang="zh-CN" dirty="0"/>
              <a:t>null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057835" y="3527889"/>
            <a:ext cx="6096000" cy="12105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360"/>
              </a:spcBef>
              <a:spcAft>
                <a:spcPts val="36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select </a:t>
            </a:r>
            <a:r>
              <a:rPr lang="en-US" altLang="zh-CN" sz="1400" i="1" dirty="0" err="1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concat_ws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("-","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itcast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","And","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heima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");</a:t>
            </a:r>
            <a:endParaRPr lang="zh-CN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+-------------------+</a:t>
            </a:r>
            <a:endParaRPr lang="zh-CN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| </a:t>
            </a:r>
            <a:r>
              <a:rPr lang="en-US" altLang="zh-CN" sz="1400" dirty="0" err="1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itcast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-And-</a:t>
            </a:r>
            <a:r>
              <a:rPr lang="en-US" altLang="zh-CN" sz="1400" dirty="0" err="1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heima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  |</a:t>
            </a:r>
            <a:endParaRPr lang="zh-CN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微软雅黑 Light" panose="020B0502040204020203" pitchFamily="34" charset="-122"/>
                <a:cs typeface="Times New Roman" panose="02020603050405020304" pitchFamily="18" charset="0"/>
              </a:rPr>
              <a:t>+-------------------+</a:t>
            </a:r>
            <a:endParaRPr lang="zh-CN" altLang="en-US" sz="1400" dirty="0"/>
          </a:p>
        </p:txBody>
      </p:sp>
      <p:sp>
        <p:nvSpPr>
          <p:cNvPr id="7" name="矩形 6"/>
          <p:cNvSpPr/>
          <p:nvPr/>
        </p:nvSpPr>
        <p:spPr>
          <a:xfrm>
            <a:off x="1057835" y="5280006"/>
            <a:ext cx="6096000" cy="12105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360"/>
              </a:spcBef>
              <a:spcAft>
                <a:spcPts val="36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select </a:t>
            </a:r>
            <a:r>
              <a:rPr lang="en-US" altLang="zh-CN" sz="1400" i="1" dirty="0" err="1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concat_ws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("-","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itcast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","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And",</a:t>
            </a:r>
            <a:r>
              <a:rPr lang="en-US" altLang="zh-CN" sz="1400" b="1" dirty="0" err="1">
                <a:solidFill>
                  <a:srgbClr val="000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null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);</a:t>
            </a:r>
            <a:endParaRPr lang="zh-CN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+-------------+</a:t>
            </a:r>
            <a:endParaRPr lang="zh-CN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| </a:t>
            </a:r>
            <a:r>
              <a:rPr lang="en-US" altLang="zh-CN" sz="1400" dirty="0" err="1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itcast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-And  |</a:t>
            </a:r>
            <a:endParaRPr lang="zh-CN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微软雅黑 Light" panose="020B0502040204020203" pitchFamily="34" charset="-122"/>
                <a:cs typeface="Times New Roman" panose="02020603050405020304" pitchFamily="18" charset="0"/>
              </a:rPr>
              <a:t>+-------------+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8302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行转列：多行转单列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/>
              <a:t>c</a:t>
            </a:r>
            <a:r>
              <a:rPr lang="en-US" altLang="zh-CN" dirty="0" err="1" smtClean="0"/>
              <a:t>ollect_list</a:t>
            </a:r>
            <a:r>
              <a:rPr lang="zh-CN" altLang="en-US" dirty="0" smtClean="0"/>
              <a:t>函数</a:t>
            </a:r>
            <a:endParaRPr lang="zh-CN" altLang="en-US" dirty="0"/>
          </a:p>
        </p:txBody>
      </p:sp>
      <p:sp>
        <p:nvSpPr>
          <p:cNvPr id="10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479597"/>
            <a:ext cx="10749598" cy="5552526"/>
          </a:xfrm>
        </p:spPr>
        <p:txBody>
          <a:bodyPr/>
          <a:lstStyle/>
          <a:p>
            <a:r>
              <a:rPr lang="zh-CN" altLang="en-US" dirty="0" smtClean="0"/>
              <a:t>功能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sz="1400" dirty="0" smtClean="0"/>
              <a:t>       用于</a:t>
            </a:r>
            <a:r>
              <a:rPr lang="zh-CN" altLang="en-US" sz="1400" dirty="0"/>
              <a:t>将一列中的多行合并为一行，不进行去</a:t>
            </a:r>
            <a:r>
              <a:rPr lang="zh-CN" altLang="en-US" sz="1400" dirty="0" smtClean="0"/>
              <a:t>重</a:t>
            </a: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 smtClean="0"/>
          </a:p>
          <a:p>
            <a:r>
              <a:rPr lang="zh-CN" altLang="en-US" dirty="0" smtClean="0"/>
              <a:t>语法</a:t>
            </a:r>
            <a:endParaRPr lang="en-US" altLang="zh-CN" dirty="0" smtClean="0"/>
          </a:p>
          <a:p>
            <a:pPr marL="360363" lvl="1" indent="0">
              <a:buNone/>
            </a:pPr>
            <a:r>
              <a:rPr lang="en-US" altLang="zh-CN" dirty="0"/>
              <a:t>collect_list</a:t>
            </a:r>
            <a:r>
              <a:rPr lang="zh-CN" altLang="zh-CN" dirty="0"/>
              <a:t>（</a:t>
            </a:r>
            <a:r>
              <a:rPr lang="en-US" altLang="zh-CN" dirty="0" err="1"/>
              <a:t>colName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pPr marL="360363" lvl="1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测试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1048871" y="4255860"/>
            <a:ext cx="6096000" cy="133369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360"/>
              </a:spcBef>
              <a:spcAft>
                <a:spcPts val="36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select 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collect_list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(col1) </a:t>
            </a:r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from 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row2col1;</a:t>
            </a:r>
            <a:endParaRPr lang="zh-CN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+----------------------------+</a:t>
            </a:r>
            <a:endParaRPr lang="zh-CN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| ["</a:t>
            </a:r>
            <a:r>
              <a:rPr lang="en-US" altLang="zh-CN" sz="1600" dirty="0" err="1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a","a","a","b","b","b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"]  |</a:t>
            </a:r>
            <a:endParaRPr lang="zh-CN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微软雅黑 Light" panose="020B0502040204020203" pitchFamily="34" charset="-122"/>
                <a:cs typeface="Times New Roman" panose="02020603050405020304" pitchFamily="18" charset="0"/>
              </a:rPr>
              <a:t>+----------------------------+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7942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行转列：多行转单列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 smtClean="0"/>
              <a:t>collect_set</a:t>
            </a:r>
            <a:r>
              <a:rPr lang="zh-CN" altLang="en-US" dirty="0" smtClean="0"/>
              <a:t>函数</a:t>
            </a:r>
            <a:endParaRPr lang="zh-CN" altLang="en-US" dirty="0"/>
          </a:p>
        </p:txBody>
      </p:sp>
      <p:sp>
        <p:nvSpPr>
          <p:cNvPr id="10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479597"/>
            <a:ext cx="10749598" cy="5552526"/>
          </a:xfrm>
        </p:spPr>
        <p:txBody>
          <a:bodyPr/>
          <a:lstStyle/>
          <a:p>
            <a:r>
              <a:rPr lang="zh-CN" altLang="en-US" dirty="0" smtClean="0"/>
              <a:t>功能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sz="1400" dirty="0" smtClean="0"/>
              <a:t>       用于</a:t>
            </a:r>
            <a:r>
              <a:rPr lang="zh-CN" altLang="en-US" sz="1400" dirty="0"/>
              <a:t>将一列中的多行合并为一行，并进行去</a:t>
            </a:r>
            <a:r>
              <a:rPr lang="zh-CN" altLang="en-US" sz="1400" dirty="0" smtClean="0"/>
              <a:t>重</a:t>
            </a: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 smtClean="0"/>
          </a:p>
          <a:p>
            <a:r>
              <a:rPr lang="zh-CN" altLang="en-US" dirty="0" smtClean="0"/>
              <a:t>语法</a:t>
            </a:r>
            <a:endParaRPr lang="en-US" altLang="zh-CN" dirty="0" smtClean="0"/>
          </a:p>
          <a:p>
            <a:pPr marL="360363" lvl="1" indent="0">
              <a:buNone/>
            </a:pPr>
            <a:r>
              <a:rPr lang="en-US" altLang="zh-CN" dirty="0" err="1"/>
              <a:t>collect_set</a:t>
            </a:r>
            <a:r>
              <a:rPr lang="zh-CN" altLang="en-US" dirty="0"/>
              <a:t>（</a:t>
            </a:r>
            <a:r>
              <a:rPr lang="en-US" altLang="zh-CN" dirty="0" err="1"/>
              <a:t>colName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360363" lvl="1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测试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2" name="矩形 1"/>
          <p:cNvSpPr/>
          <p:nvPr/>
        </p:nvSpPr>
        <p:spPr>
          <a:xfrm>
            <a:off x="1048871" y="4255860"/>
            <a:ext cx="6096000" cy="133369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360"/>
              </a:spcBef>
              <a:spcAft>
                <a:spcPts val="36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select 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collect_set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(col1) </a:t>
            </a:r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from 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row2col1;</a:t>
            </a:r>
            <a:endParaRPr lang="zh-CN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+------------+</a:t>
            </a:r>
            <a:endParaRPr lang="zh-CN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| ["</a:t>
            </a:r>
            <a:r>
              <a:rPr lang="en-US" altLang="zh-CN" sz="1600" dirty="0" err="1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b","a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"]  |</a:t>
            </a:r>
            <a:endParaRPr lang="zh-CN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微软雅黑 Light" panose="020B0502040204020203" pitchFamily="34" charset="-122"/>
                <a:cs typeface="Times New Roman" panose="02020603050405020304" pitchFamily="18" charset="0"/>
              </a:rPr>
              <a:t>+------------+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0544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行转列：多行转单列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建表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766" y="4504259"/>
            <a:ext cx="6765552" cy="2067692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2158940" y="1918936"/>
            <a:ext cx="7226083" cy="2123658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建表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row2col2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col1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col2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col3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 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\t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加载数据到表中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local inpath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'/root/hivedata/r2c2.txt'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row2col2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row2col2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41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Hive</a:t>
            </a:r>
            <a:r>
              <a:rPr lang="zh-CN" altLang="en-US" dirty="0">
                <a:solidFill>
                  <a:schemeClr val="tx1"/>
                </a:solidFill>
              </a:rPr>
              <a:t>中的</a:t>
            </a:r>
            <a:r>
              <a:rPr lang="zh-CN" altLang="en-US" dirty="0" smtClean="0">
                <a:solidFill>
                  <a:schemeClr val="tx1"/>
                </a:solidFill>
              </a:rPr>
              <a:t>分隔符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kumimoji="1" lang="zh-CN" altLang="en-US" dirty="0" smtClean="0">
                <a:solidFill>
                  <a:srgbClr val="FF0000"/>
                </a:solidFill>
              </a:rPr>
              <a:t>问题与需求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r>
              <a:rPr kumimoji="1" lang="zh-CN" altLang="en-US" dirty="0" smtClean="0">
                <a:solidFill>
                  <a:schemeClr val="tx1"/>
                </a:solidFill>
              </a:rPr>
              <a:t>解决方案一：替换分隔符</a:t>
            </a:r>
            <a:endParaRPr kumimoji="1" lang="en-US" altLang="zh-CN" dirty="0" smtClean="0">
              <a:solidFill>
                <a:schemeClr val="tx1"/>
              </a:solidFill>
            </a:endParaRPr>
          </a:p>
          <a:p>
            <a:r>
              <a:rPr kumimoji="1" lang="zh-CN" altLang="en-US" dirty="0" smtClean="0">
                <a:solidFill>
                  <a:schemeClr val="tx1"/>
                </a:solidFill>
              </a:rPr>
              <a:t>解决</a:t>
            </a:r>
            <a:r>
              <a:rPr kumimoji="1" lang="zh-CN" altLang="en-US" dirty="0">
                <a:solidFill>
                  <a:schemeClr val="tx1"/>
                </a:solidFill>
              </a:rPr>
              <a:t>方案二：</a:t>
            </a:r>
            <a:r>
              <a:rPr kumimoji="1" lang="en-US" altLang="zh-CN" dirty="0">
                <a:solidFill>
                  <a:schemeClr val="tx1"/>
                </a:solidFill>
              </a:rPr>
              <a:t>RegexSerDe</a:t>
            </a:r>
            <a:r>
              <a:rPr kumimoji="1" lang="zh-CN" altLang="en-US" dirty="0">
                <a:solidFill>
                  <a:schemeClr val="tx1"/>
                </a:solidFill>
              </a:rPr>
              <a:t>正则加载</a:t>
            </a:r>
            <a:endParaRPr kumimoji="1" lang="en-US" altLang="zh-CN" dirty="0" smtClean="0">
              <a:solidFill>
                <a:schemeClr val="tx1"/>
              </a:solidFill>
            </a:endParaRPr>
          </a:p>
          <a:p>
            <a:r>
              <a:rPr kumimoji="1" lang="zh-CN" altLang="en-US" dirty="0" smtClean="0">
                <a:solidFill>
                  <a:schemeClr val="tx1"/>
                </a:solidFill>
              </a:rPr>
              <a:t>解决</a:t>
            </a:r>
            <a:r>
              <a:rPr kumimoji="1" lang="zh-CN" altLang="en-US" dirty="0">
                <a:solidFill>
                  <a:schemeClr val="tx1"/>
                </a:solidFill>
              </a:rPr>
              <a:t>方案三：自定义</a:t>
            </a:r>
            <a:r>
              <a:rPr kumimoji="1" lang="en-US" altLang="zh-CN" dirty="0" smtClean="0">
                <a:solidFill>
                  <a:schemeClr val="tx1"/>
                </a:solidFill>
              </a:rPr>
              <a:t>InputFormat</a:t>
            </a:r>
          </a:p>
          <a:p>
            <a:r>
              <a:rPr kumimoji="1" lang="zh-CN" altLang="en-US" dirty="0" smtClean="0">
                <a:solidFill>
                  <a:schemeClr val="tx1"/>
                </a:solidFill>
              </a:rPr>
              <a:t>总结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117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行转列：多行转单列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实现多行转单列</a:t>
            </a:r>
            <a:endParaRPr lang="zh-CN" altLang="en-US" dirty="0"/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3806093" y="4336341"/>
            <a:ext cx="4559170" cy="1642886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2472637" y="2111976"/>
            <a:ext cx="7226083" cy="156966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col1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col2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concat_ws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','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collect_list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i="1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cast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col3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)))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col3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row2col2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group by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col1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col2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45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工作</a:t>
            </a:r>
            <a:r>
              <a:rPr lang="zh-CN" altLang="en-US" dirty="0">
                <a:solidFill>
                  <a:schemeClr val="tx1"/>
                </a:solidFill>
              </a:rPr>
              <a:t>应用</a:t>
            </a:r>
            <a:r>
              <a:rPr lang="zh-CN" altLang="en-US" dirty="0" smtClean="0">
                <a:solidFill>
                  <a:schemeClr val="tx1"/>
                </a:solidFill>
              </a:rPr>
              <a:t>场景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行</a:t>
            </a:r>
            <a:r>
              <a:rPr lang="zh-CN" altLang="en-US" dirty="0">
                <a:solidFill>
                  <a:schemeClr val="tx1"/>
                </a:solidFill>
              </a:rPr>
              <a:t>转列：多行转多</a:t>
            </a:r>
            <a:r>
              <a:rPr lang="zh-CN" altLang="en-US" dirty="0" smtClean="0">
                <a:solidFill>
                  <a:schemeClr val="tx1"/>
                </a:solidFill>
              </a:rPr>
              <a:t>列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行</a:t>
            </a:r>
            <a:r>
              <a:rPr lang="zh-CN" altLang="en-US" dirty="0">
                <a:solidFill>
                  <a:schemeClr val="tx1"/>
                </a:solidFill>
              </a:rPr>
              <a:t>转列：多行转</a:t>
            </a:r>
            <a:r>
              <a:rPr lang="zh-CN" altLang="en-US" dirty="0" smtClean="0">
                <a:solidFill>
                  <a:schemeClr val="tx1"/>
                </a:solidFill>
              </a:rPr>
              <a:t>单列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列</a:t>
            </a:r>
            <a:r>
              <a:rPr lang="zh-CN" altLang="en-US" dirty="0">
                <a:solidFill>
                  <a:srgbClr val="FF0000"/>
                </a:solidFill>
              </a:rPr>
              <a:t>转行：多列转多</a:t>
            </a:r>
            <a:r>
              <a:rPr lang="zh-CN" altLang="en-US" dirty="0" smtClean="0">
                <a:solidFill>
                  <a:srgbClr val="FF0000"/>
                </a:solidFill>
              </a:rPr>
              <a:t>行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列</a:t>
            </a:r>
            <a:r>
              <a:rPr lang="zh-CN" altLang="en-US" dirty="0">
                <a:solidFill>
                  <a:schemeClr val="tx1"/>
                </a:solidFill>
              </a:rPr>
              <a:t>转行：单列转多行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50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列转行：多列转多行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多列转多行</a:t>
            </a:r>
          </a:p>
        </p:txBody>
      </p:sp>
      <p:sp>
        <p:nvSpPr>
          <p:cNvPr id="2" name="右箭头 1"/>
          <p:cNvSpPr/>
          <p:nvPr/>
        </p:nvSpPr>
        <p:spPr>
          <a:xfrm>
            <a:off x="5471852" y="3352800"/>
            <a:ext cx="1676400" cy="788894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710880" y="3217023"/>
            <a:ext cx="4316524" cy="1060448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7592701" y="2449568"/>
            <a:ext cx="3138052" cy="259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35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列转行：多列转多行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u</a:t>
            </a:r>
            <a:r>
              <a:rPr lang="en-US" altLang="zh-CN" dirty="0" smtClean="0"/>
              <a:t>nion</a:t>
            </a:r>
            <a:r>
              <a:rPr lang="zh-CN" altLang="en-US" dirty="0" smtClean="0"/>
              <a:t>关键字</a:t>
            </a:r>
            <a:endParaRPr lang="zh-CN" altLang="en-US" dirty="0"/>
          </a:p>
        </p:txBody>
      </p:sp>
      <p:sp>
        <p:nvSpPr>
          <p:cNvPr id="10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479597"/>
            <a:ext cx="10749598" cy="5552526"/>
          </a:xfrm>
        </p:spPr>
        <p:txBody>
          <a:bodyPr/>
          <a:lstStyle/>
          <a:p>
            <a:r>
              <a:rPr lang="zh-CN" altLang="en-US" dirty="0" smtClean="0"/>
              <a:t>功能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sz="1400" dirty="0" smtClean="0"/>
              <a:t>       将</a:t>
            </a:r>
            <a:r>
              <a:rPr lang="zh-CN" altLang="en-US" sz="1400" dirty="0"/>
              <a:t>多个</a:t>
            </a:r>
            <a:r>
              <a:rPr lang="en-US" altLang="zh-CN" sz="1400" dirty="0"/>
              <a:t>select</a:t>
            </a:r>
            <a:r>
              <a:rPr lang="zh-CN" altLang="en-US" sz="1400" dirty="0"/>
              <a:t>语句结果合并为一个，且</a:t>
            </a:r>
            <a:r>
              <a:rPr lang="zh-CN" altLang="en-US" sz="1400" b="1" dirty="0">
                <a:solidFill>
                  <a:srgbClr val="FF0000"/>
                </a:solidFill>
              </a:rPr>
              <a:t>结果去重且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排序</a:t>
            </a:r>
            <a:endParaRPr lang="en-US" altLang="zh-CN" sz="1400" b="1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语法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测试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111623" y="2727236"/>
            <a:ext cx="6096000" cy="152862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360"/>
              </a:spcBef>
              <a:spcAft>
                <a:spcPts val="36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select_statement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 </a:t>
            </a:r>
            <a:endParaRPr lang="zh-CN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360"/>
              </a:spcBef>
              <a:spcAft>
                <a:spcPts val="36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UNION </a:t>
            </a:r>
            <a:r>
              <a:rPr lang="en-US" altLang="zh-CN" sz="1400" dirty="0" smtClean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[</a:t>
            </a:r>
            <a:r>
              <a:rPr lang="en-US" altLang="zh-CN" sz="1400" b="1" dirty="0" smtClean="0">
                <a:solidFill>
                  <a:srgbClr val="000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DISTINCT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] </a:t>
            </a:r>
            <a:endParaRPr lang="zh-CN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360"/>
              </a:spcBef>
              <a:spcAft>
                <a:spcPts val="36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select_statement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 </a:t>
            </a:r>
            <a:endParaRPr lang="zh-CN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360"/>
              </a:spcBef>
              <a:spcAft>
                <a:spcPts val="36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UNION 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[</a:t>
            </a: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DISTINCT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] </a:t>
            </a:r>
            <a:endParaRPr lang="zh-CN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select_statement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...</a:t>
            </a:r>
            <a:endParaRPr lang="zh-CN" altLang="en-US" sz="1400" dirty="0"/>
          </a:p>
        </p:txBody>
      </p:sp>
      <p:sp>
        <p:nvSpPr>
          <p:cNvPr id="4" name="矩形 3"/>
          <p:cNvSpPr/>
          <p:nvPr/>
        </p:nvSpPr>
        <p:spPr>
          <a:xfrm>
            <a:off x="1111624" y="4914050"/>
            <a:ext cx="6096000" cy="16825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360"/>
              </a:spcBef>
              <a:spcAft>
                <a:spcPts val="36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select </a:t>
            </a:r>
            <a:r>
              <a:rPr lang="en-US" altLang="zh-CN" sz="1600" b="1" dirty="0">
                <a:solidFill>
                  <a:srgbClr val="008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'</a:t>
            </a:r>
            <a:r>
              <a:rPr lang="en-US" altLang="zh-CN" sz="1600" b="1" dirty="0" err="1">
                <a:solidFill>
                  <a:srgbClr val="008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b'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,</a:t>
            </a:r>
            <a:r>
              <a:rPr lang="en-US" altLang="zh-CN" sz="1600" b="1" dirty="0" err="1">
                <a:solidFill>
                  <a:srgbClr val="008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'a'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,</a:t>
            </a:r>
            <a:r>
              <a:rPr lang="en-US" altLang="zh-CN" sz="1600" b="1" dirty="0" err="1">
                <a:solidFill>
                  <a:srgbClr val="008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'c</a:t>
            </a:r>
            <a:r>
              <a:rPr lang="en-US" altLang="zh-CN" sz="1600" b="1" dirty="0">
                <a:solidFill>
                  <a:srgbClr val="008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' </a:t>
            </a:r>
            <a:endParaRPr lang="zh-CN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360"/>
              </a:spcBef>
              <a:spcAft>
                <a:spcPts val="36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union </a:t>
            </a:r>
            <a:endParaRPr lang="zh-CN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360"/>
              </a:spcBef>
              <a:spcAft>
                <a:spcPts val="36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select </a:t>
            </a:r>
            <a:r>
              <a:rPr lang="en-US" altLang="zh-CN" sz="1600" b="1" dirty="0">
                <a:solidFill>
                  <a:srgbClr val="008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'</a:t>
            </a:r>
            <a:r>
              <a:rPr lang="en-US" altLang="zh-CN" sz="1600" b="1" dirty="0" err="1">
                <a:solidFill>
                  <a:srgbClr val="008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a'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,</a:t>
            </a:r>
            <a:r>
              <a:rPr lang="en-US" altLang="zh-CN" sz="1600" b="1" dirty="0" err="1">
                <a:solidFill>
                  <a:srgbClr val="008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'b'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,</a:t>
            </a:r>
            <a:r>
              <a:rPr lang="en-US" altLang="zh-CN" sz="1600" b="1" dirty="0" err="1">
                <a:solidFill>
                  <a:srgbClr val="008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'c</a:t>
            </a:r>
            <a:r>
              <a:rPr lang="en-US" altLang="zh-CN" sz="1600" b="1" dirty="0">
                <a:solidFill>
                  <a:srgbClr val="008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' </a:t>
            </a:r>
            <a:endParaRPr lang="zh-CN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360"/>
              </a:spcBef>
              <a:spcAft>
                <a:spcPts val="36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union  </a:t>
            </a:r>
            <a:endParaRPr lang="zh-CN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select </a:t>
            </a:r>
            <a:r>
              <a:rPr lang="en-US" altLang="zh-CN" sz="1600" b="1" dirty="0">
                <a:solidFill>
                  <a:srgbClr val="008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'</a:t>
            </a:r>
            <a:r>
              <a:rPr lang="en-US" altLang="zh-CN" sz="1600" b="1" dirty="0" err="1">
                <a:solidFill>
                  <a:srgbClr val="008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a'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600" b="1" dirty="0" err="1">
                <a:solidFill>
                  <a:srgbClr val="008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'b'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600" b="1" dirty="0" err="1">
                <a:solidFill>
                  <a:srgbClr val="008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'c</a:t>
            </a:r>
            <a:r>
              <a:rPr lang="en-US" altLang="zh-CN" sz="1600" b="1" dirty="0">
                <a:solidFill>
                  <a:srgbClr val="008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'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;</a:t>
            </a:r>
            <a:endParaRPr lang="zh-CN" altLang="en-US" sz="1600" dirty="0"/>
          </a:p>
        </p:txBody>
      </p:sp>
      <p:pic>
        <p:nvPicPr>
          <p:cNvPr id="11" name="图片 10"/>
          <p:cNvPicPr/>
          <p:nvPr/>
        </p:nvPicPr>
        <p:blipFill>
          <a:blip r:embed="rId2"/>
          <a:stretch>
            <a:fillRect/>
          </a:stretch>
        </p:blipFill>
        <p:spPr>
          <a:xfrm>
            <a:off x="4852343" y="5360541"/>
            <a:ext cx="4710561" cy="87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8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列转行：多列转多行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union all</a:t>
            </a:r>
            <a:r>
              <a:rPr lang="zh-CN" altLang="en-US" dirty="0" smtClean="0"/>
              <a:t>关键字</a:t>
            </a:r>
            <a:endParaRPr lang="zh-CN" altLang="en-US" dirty="0"/>
          </a:p>
        </p:txBody>
      </p:sp>
      <p:sp>
        <p:nvSpPr>
          <p:cNvPr id="10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479597"/>
            <a:ext cx="10749598" cy="5552526"/>
          </a:xfrm>
        </p:spPr>
        <p:txBody>
          <a:bodyPr/>
          <a:lstStyle/>
          <a:p>
            <a:r>
              <a:rPr lang="zh-CN" altLang="en-US" dirty="0" smtClean="0"/>
              <a:t>功能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sz="1400" dirty="0" smtClean="0"/>
              <a:t>       将</a:t>
            </a:r>
            <a:r>
              <a:rPr lang="zh-CN" altLang="en-US" sz="1400" dirty="0"/>
              <a:t>多个</a:t>
            </a:r>
            <a:r>
              <a:rPr lang="en-US" altLang="zh-CN" sz="1400" dirty="0"/>
              <a:t>select</a:t>
            </a:r>
            <a:r>
              <a:rPr lang="zh-CN" altLang="en-US" sz="1400" dirty="0"/>
              <a:t>语句结果合并为一个，且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结果</a:t>
            </a:r>
            <a:r>
              <a:rPr lang="zh-CN" altLang="en-US" sz="1400" b="1" dirty="0">
                <a:solidFill>
                  <a:srgbClr val="FF0000"/>
                </a:solidFill>
              </a:rPr>
              <a:t>不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去重不排序</a:t>
            </a:r>
            <a:endParaRPr lang="en-US" altLang="zh-CN" sz="1400" b="1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语法</a:t>
            </a:r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测试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111624" y="2858270"/>
            <a:ext cx="87226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select_statement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UNION ALL 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select_statement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UNION ALL 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select_statement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...</a:t>
            </a:r>
            <a:endParaRPr lang="zh-CN" altLang="en-US" sz="1600" dirty="0"/>
          </a:p>
        </p:txBody>
      </p:sp>
      <p:sp>
        <p:nvSpPr>
          <p:cNvPr id="7" name="矩形 6"/>
          <p:cNvSpPr/>
          <p:nvPr/>
        </p:nvSpPr>
        <p:spPr>
          <a:xfrm>
            <a:off x="1111623" y="4255860"/>
            <a:ext cx="6096000" cy="16825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360"/>
              </a:spcBef>
              <a:spcAft>
                <a:spcPts val="36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select </a:t>
            </a:r>
            <a:r>
              <a:rPr lang="en-US" altLang="zh-CN" sz="1600" b="1" dirty="0">
                <a:solidFill>
                  <a:srgbClr val="008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'</a:t>
            </a:r>
            <a:r>
              <a:rPr lang="en-US" altLang="zh-CN" sz="1600" b="1" dirty="0" err="1">
                <a:solidFill>
                  <a:srgbClr val="008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b'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,</a:t>
            </a:r>
            <a:r>
              <a:rPr lang="en-US" altLang="zh-CN" sz="1600" b="1" dirty="0" err="1">
                <a:solidFill>
                  <a:srgbClr val="008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'a'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,</a:t>
            </a:r>
            <a:r>
              <a:rPr lang="en-US" altLang="zh-CN" sz="1600" b="1" dirty="0" err="1">
                <a:solidFill>
                  <a:srgbClr val="008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'c</a:t>
            </a:r>
            <a:r>
              <a:rPr lang="en-US" altLang="zh-CN" sz="1600" b="1" dirty="0">
                <a:solidFill>
                  <a:srgbClr val="008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' </a:t>
            </a:r>
            <a:endParaRPr lang="zh-CN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360"/>
              </a:spcBef>
              <a:spcAft>
                <a:spcPts val="36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union all </a:t>
            </a:r>
            <a:endParaRPr lang="zh-CN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360"/>
              </a:spcBef>
              <a:spcAft>
                <a:spcPts val="36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select </a:t>
            </a:r>
            <a:r>
              <a:rPr lang="en-US" altLang="zh-CN" sz="1600" b="1" dirty="0">
                <a:solidFill>
                  <a:srgbClr val="008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'</a:t>
            </a:r>
            <a:r>
              <a:rPr lang="en-US" altLang="zh-CN" sz="1600" b="1" dirty="0" err="1">
                <a:solidFill>
                  <a:srgbClr val="008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a'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,</a:t>
            </a:r>
            <a:r>
              <a:rPr lang="en-US" altLang="zh-CN" sz="1600" b="1" dirty="0" err="1">
                <a:solidFill>
                  <a:srgbClr val="008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'b'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,</a:t>
            </a:r>
            <a:r>
              <a:rPr lang="en-US" altLang="zh-CN" sz="1600" b="1" dirty="0" err="1">
                <a:solidFill>
                  <a:srgbClr val="008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'c</a:t>
            </a:r>
            <a:r>
              <a:rPr lang="en-US" altLang="zh-CN" sz="1600" b="1" dirty="0">
                <a:solidFill>
                  <a:srgbClr val="008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' </a:t>
            </a:r>
            <a:endParaRPr lang="zh-CN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360"/>
              </a:spcBef>
              <a:spcAft>
                <a:spcPts val="36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union all  </a:t>
            </a:r>
            <a:endParaRPr lang="zh-CN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select </a:t>
            </a:r>
            <a:r>
              <a:rPr lang="en-US" altLang="zh-CN" sz="1600" b="1" dirty="0">
                <a:solidFill>
                  <a:srgbClr val="008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'</a:t>
            </a:r>
            <a:r>
              <a:rPr lang="en-US" altLang="zh-CN" sz="1600" b="1" dirty="0" err="1">
                <a:solidFill>
                  <a:srgbClr val="008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a'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600" b="1" dirty="0" err="1">
                <a:solidFill>
                  <a:srgbClr val="008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'b'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en-US" altLang="zh-CN" sz="1600" b="1" dirty="0" err="1">
                <a:solidFill>
                  <a:srgbClr val="008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'c</a:t>
            </a:r>
            <a:r>
              <a:rPr lang="en-US" altLang="zh-CN" sz="1600" b="1" dirty="0">
                <a:solidFill>
                  <a:srgbClr val="008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'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;</a:t>
            </a:r>
            <a:endParaRPr lang="zh-CN" altLang="en-US" sz="1600" dirty="0"/>
          </a:p>
        </p:txBody>
      </p:sp>
      <p:pic>
        <p:nvPicPr>
          <p:cNvPr id="12" name="图片 11"/>
          <p:cNvPicPr/>
          <p:nvPr/>
        </p:nvPicPr>
        <p:blipFill>
          <a:blip r:embed="rId2"/>
          <a:stretch>
            <a:fillRect/>
          </a:stretch>
        </p:blipFill>
        <p:spPr>
          <a:xfrm>
            <a:off x="5412982" y="4255860"/>
            <a:ext cx="5210194" cy="156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5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列转行：多列转多行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建表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691" y="4920708"/>
            <a:ext cx="9245973" cy="1298683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2472637" y="1635973"/>
            <a:ext cx="7226083" cy="2677656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创建表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col2row1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col1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col2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col3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col4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 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\t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加载数据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local inpath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'/root/hivedata/c2r1.txt' 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col2row1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</a:t>
            </a:r>
            <a:b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col2row1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50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列转行：多列转多行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实现多列转多行</a:t>
            </a:r>
            <a:endParaRPr lang="zh-CN" altLang="en-US" dirty="0"/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3266819" y="4065270"/>
            <a:ext cx="5637718" cy="1950048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2472637" y="2161106"/>
            <a:ext cx="7226083" cy="1200329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最终实现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col1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'c'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col2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col2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col3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col2row1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UNION ALL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col1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'd'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col2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col3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col3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col2row1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UNION ALL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col1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'e'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col2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col4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col3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col2row1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25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工作</a:t>
            </a:r>
            <a:r>
              <a:rPr lang="zh-CN" altLang="en-US" dirty="0">
                <a:solidFill>
                  <a:schemeClr val="tx1"/>
                </a:solidFill>
              </a:rPr>
              <a:t>应用</a:t>
            </a:r>
            <a:r>
              <a:rPr lang="zh-CN" altLang="en-US" dirty="0" smtClean="0">
                <a:solidFill>
                  <a:schemeClr val="tx1"/>
                </a:solidFill>
              </a:rPr>
              <a:t>场景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行</a:t>
            </a:r>
            <a:r>
              <a:rPr lang="zh-CN" altLang="en-US" dirty="0">
                <a:solidFill>
                  <a:schemeClr val="tx1"/>
                </a:solidFill>
              </a:rPr>
              <a:t>转列：多行转多</a:t>
            </a:r>
            <a:r>
              <a:rPr lang="zh-CN" altLang="en-US" dirty="0" smtClean="0">
                <a:solidFill>
                  <a:schemeClr val="tx1"/>
                </a:solidFill>
              </a:rPr>
              <a:t>列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行</a:t>
            </a:r>
            <a:r>
              <a:rPr lang="zh-CN" altLang="en-US" dirty="0">
                <a:solidFill>
                  <a:schemeClr val="tx1"/>
                </a:solidFill>
              </a:rPr>
              <a:t>转列：多行转</a:t>
            </a:r>
            <a:r>
              <a:rPr lang="zh-CN" altLang="en-US" dirty="0" smtClean="0">
                <a:solidFill>
                  <a:schemeClr val="tx1"/>
                </a:solidFill>
              </a:rPr>
              <a:t>单列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列</a:t>
            </a:r>
            <a:r>
              <a:rPr lang="zh-CN" altLang="en-US" dirty="0">
                <a:solidFill>
                  <a:schemeClr val="tx1"/>
                </a:solidFill>
              </a:rPr>
              <a:t>转行：多列转多</a:t>
            </a:r>
            <a:r>
              <a:rPr lang="zh-CN" altLang="en-US" dirty="0" smtClean="0">
                <a:solidFill>
                  <a:schemeClr val="tx1"/>
                </a:solidFill>
              </a:rPr>
              <a:t>行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列</a:t>
            </a:r>
            <a:r>
              <a:rPr lang="zh-CN" altLang="en-US" dirty="0">
                <a:solidFill>
                  <a:srgbClr val="FF0000"/>
                </a:solidFill>
              </a:rPr>
              <a:t>转行：单列转多行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00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列转行：单列转多行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列转行：单列转多行</a:t>
            </a:r>
          </a:p>
        </p:txBody>
      </p:sp>
      <p:sp>
        <p:nvSpPr>
          <p:cNvPr id="2" name="右箭头 1"/>
          <p:cNvSpPr/>
          <p:nvPr/>
        </p:nvSpPr>
        <p:spPr>
          <a:xfrm>
            <a:off x="5213480" y="3358511"/>
            <a:ext cx="1676400" cy="788894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1044762" y="3206358"/>
            <a:ext cx="3607920" cy="1078772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7450679" y="2369139"/>
            <a:ext cx="3638662" cy="276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91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列转行：单列转多行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e</a:t>
            </a:r>
            <a:r>
              <a:rPr lang="en-US" altLang="zh-CN" dirty="0" smtClean="0"/>
              <a:t>xplode</a:t>
            </a:r>
            <a:r>
              <a:rPr lang="zh-CN" altLang="en-US" dirty="0" smtClean="0"/>
              <a:t>函数</a:t>
            </a:r>
            <a:endParaRPr lang="zh-CN" altLang="en-US" dirty="0"/>
          </a:p>
        </p:txBody>
      </p:sp>
      <p:sp>
        <p:nvSpPr>
          <p:cNvPr id="10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479597"/>
            <a:ext cx="10749598" cy="5552526"/>
          </a:xfrm>
        </p:spPr>
        <p:txBody>
          <a:bodyPr/>
          <a:lstStyle/>
          <a:p>
            <a:r>
              <a:rPr lang="zh-CN" altLang="en-US" dirty="0" smtClean="0"/>
              <a:t>功能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sz="1400" dirty="0" smtClean="0"/>
              <a:t>      </a:t>
            </a:r>
            <a:r>
              <a:rPr lang="zh-CN" altLang="zh-CN" sz="1400" dirty="0" smtClean="0"/>
              <a:t>用于</a:t>
            </a:r>
            <a:r>
              <a:rPr lang="zh-CN" altLang="zh-CN" sz="1400" dirty="0"/>
              <a:t>将一个集合或者数组中的每个元素展开，将每个元素变成</a:t>
            </a:r>
            <a:r>
              <a:rPr lang="zh-CN" altLang="zh-CN" sz="1400" dirty="0" smtClean="0"/>
              <a:t>一行</a:t>
            </a:r>
            <a:endParaRPr lang="en-US" altLang="zh-CN" sz="1400" b="1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语法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  explode</a:t>
            </a:r>
            <a:r>
              <a:rPr lang="en-US" altLang="zh-CN" dirty="0"/>
              <a:t>( Map | Array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测试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030009" y="3701534"/>
            <a:ext cx="4466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select 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explode(split("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a,b,c,d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",","));</a:t>
            </a:r>
            <a:endParaRPr lang="zh-CN" altLang="en-US" dirty="0"/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3730438" y="4443636"/>
            <a:ext cx="1253938" cy="210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31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问题与需求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特殊数据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10880" y="1635973"/>
            <a:ext cx="83371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情况一：每一行数据的分隔符是</a:t>
            </a:r>
            <a:r>
              <a:rPr lang="zh-CN" altLang="zh-CN" sz="1600" dirty="0">
                <a:solidFill>
                  <a:srgbClr val="FF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多字节分隔符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，例如：”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||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”、“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--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”等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9" name="图片 8"/>
          <p:cNvPicPr/>
          <p:nvPr/>
        </p:nvPicPr>
        <p:blipFill rotWithShape="1">
          <a:blip r:embed="rId3"/>
          <a:srcRect l="1276"/>
          <a:stretch/>
        </p:blipFill>
        <p:spPr>
          <a:xfrm>
            <a:off x="2913529" y="2401924"/>
            <a:ext cx="7076738" cy="308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列转行：单列转多行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建表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692" y="4739099"/>
            <a:ext cx="8023972" cy="1510286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2472637" y="2161106"/>
            <a:ext cx="7226083" cy="2123658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创建表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col2row2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col1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col2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col3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 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\t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加载数据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local inpath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'/root/hivedata/c2r2.txt'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col2row2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col2row2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92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列转行：单列转多行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实现单列转多行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078" y="3875656"/>
            <a:ext cx="4267200" cy="2638425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2472636" y="1957906"/>
            <a:ext cx="7226083" cy="156966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col1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col2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lv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col3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col3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col2row2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lateral view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          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explode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split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col3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','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))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lv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col3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10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6DC7A42-DEB9-4846-9885-EF1F65B2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JSON</a:t>
            </a:r>
            <a:r>
              <a:rPr lang="zh-CN" altLang="en-US" dirty="0">
                <a:solidFill>
                  <a:schemeClr val="tx1"/>
                </a:solidFill>
              </a:rPr>
              <a:t>数据处理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DC0D98B5-82FB-804B-8565-7E31DD4B4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735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应用场景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处理方式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JSON</a:t>
            </a:r>
            <a:r>
              <a:rPr lang="zh-CN" altLang="en-US" dirty="0">
                <a:solidFill>
                  <a:schemeClr val="tx1"/>
                </a:solidFill>
              </a:rPr>
              <a:t>函数：</a:t>
            </a:r>
            <a:r>
              <a:rPr lang="en-US" altLang="zh-CN" dirty="0" err="1" smtClean="0">
                <a:solidFill>
                  <a:schemeClr val="tx1"/>
                </a:solidFill>
              </a:rPr>
              <a:t>get_json_object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JSON</a:t>
            </a:r>
            <a:r>
              <a:rPr lang="zh-CN" altLang="en-US" dirty="0">
                <a:solidFill>
                  <a:schemeClr val="tx1"/>
                </a:solidFill>
              </a:rPr>
              <a:t>函数：</a:t>
            </a:r>
            <a:r>
              <a:rPr lang="en-US" altLang="zh-CN" dirty="0" err="1" smtClean="0">
                <a:solidFill>
                  <a:schemeClr val="tx1"/>
                </a:solidFill>
              </a:rPr>
              <a:t>json_tuple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JSONSerde</a:t>
            </a:r>
          </a:p>
          <a:p>
            <a:r>
              <a:rPr lang="zh-CN" altLang="en-US" dirty="0" smtClean="0">
                <a:solidFill>
                  <a:schemeClr val="tx1"/>
                </a:solidFill>
              </a:rPr>
              <a:t>总结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21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92775" y="1950330"/>
            <a:ext cx="4303615" cy="4033110"/>
          </a:xfrm>
        </p:spPr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zh-CN" dirty="0" smtClean="0"/>
              <a:t>    JSON</a:t>
            </a:r>
            <a:r>
              <a:rPr lang="zh-CN" altLang="zh-CN" dirty="0"/>
              <a:t>数据格式是数据存储及数据处理中最常见的结构化数据格式之一，很多场景下公司都会将数据</a:t>
            </a:r>
            <a:r>
              <a:rPr lang="zh-CN" altLang="zh-CN" dirty="0">
                <a:solidFill>
                  <a:srgbClr val="FF0000"/>
                </a:solidFill>
              </a:rPr>
              <a:t>以</a:t>
            </a:r>
            <a:r>
              <a:rPr lang="en-US" altLang="zh-CN" dirty="0">
                <a:solidFill>
                  <a:srgbClr val="FF0000"/>
                </a:solidFill>
              </a:rPr>
              <a:t>JSON</a:t>
            </a:r>
            <a:r>
              <a:rPr lang="zh-CN" altLang="zh-CN" dirty="0">
                <a:solidFill>
                  <a:srgbClr val="FF0000"/>
                </a:solidFill>
              </a:rPr>
              <a:t>格式存储在</a:t>
            </a:r>
            <a:r>
              <a:rPr lang="en-US" altLang="zh-CN" dirty="0">
                <a:solidFill>
                  <a:srgbClr val="FF0000"/>
                </a:solidFill>
              </a:rPr>
              <a:t>HDFS</a:t>
            </a:r>
            <a:r>
              <a:rPr lang="zh-CN" altLang="zh-CN" dirty="0">
                <a:solidFill>
                  <a:srgbClr val="FF0000"/>
                </a:solidFill>
              </a:rPr>
              <a:t>中</a:t>
            </a:r>
            <a:r>
              <a:rPr lang="zh-CN" altLang="zh-CN" dirty="0"/>
              <a:t>，当构建数据仓库时，需要对</a:t>
            </a:r>
            <a:r>
              <a:rPr lang="en-US" altLang="zh-CN" dirty="0"/>
              <a:t>JSON</a:t>
            </a:r>
            <a:r>
              <a:rPr lang="zh-CN" altLang="zh-CN" dirty="0"/>
              <a:t>格式的数据进行处理和分析，</a:t>
            </a:r>
            <a:r>
              <a:rPr lang="zh-CN" altLang="zh-CN" dirty="0" smtClean="0"/>
              <a:t>那么</a:t>
            </a:r>
            <a:r>
              <a:rPr lang="zh-CN" altLang="en-US" dirty="0" smtClean="0"/>
              <a:t>就</a:t>
            </a:r>
            <a:r>
              <a:rPr lang="zh-CN" altLang="zh-CN" dirty="0" smtClean="0"/>
              <a:t>需要</a:t>
            </a:r>
            <a:r>
              <a:rPr lang="zh-CN" altLang="zh-CN" dirty="0">
                <a:solidFill>
                  <a:srgbClr val="FF0000"/>
                </a:solidFill>
              </a:rPr>
              <a:t>在</a:t>
            </a:r>
            <a:r>
              <a:rPr lang="en-US" altLang="zh-CN" dirty="0">
                <a:solidFill>
                  <a:srgbClr val="FF0000"/>
                </a:solidFill>
              </a:rPr>
              <a:t>Hive</a:t>
            </a:r>
            <a:r>
              <a:rPr lang="zh-CN" altLang="zh-CN" dirty="0">
                <a:solidFill>
                  <a:srgbClr val="FF0000"/>
                </a:solidFill>
              </a:rPr>
              <a:t>中对</a:t>
            </a:r>
            <a:r>
              <a:rPr lang="en-US" altLang="zh-CN" dirty="0">
                <a:solidFill>
                  <a:srgbClr val="FF0000"/>
                </a:solidFill>
              </a:rPr>
              <a:t>JSON</a:t>
            </a:r>
            <a:r>
              <a:rPr lang="zh-CN" altLang="zh-CN" dirty="0">
                <a:solidFill>
                  <a:srgbClr val="FF0000"/>
                </a:solidFill>
              </a:rPr>
              <a:t>格式的数据进行解析读取</a:t>
            </a:r>
            <a:r>
              <a:rPr lang="zh-CN" altLang="zh-CN" dirty="0"/>
              <a:t>。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应用场景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JSON</a:t>
            </a:r>
            <a:r>
              <a:rPr lang="zh-CN" altLang="en-US" dirty="0" smtClean="0"/>
              <a:t>格式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gimg2.baidu.com/image_search/src=http%3A%2F%2Fwww.siyuanblog.com%2Fwp-content%2Fuploads%2F2018%2F11%2Fjson_3.jpg&amp;refer=http%3A%2F%2Fwww.siyuanblog.com&amp;app=2002&amp;size=f9999,10000&amp;q=a80&amp;n=0&amp;g=0n&amp;fmt=jpeg?sec=1620279671&amp;t=495e12fe6323e9a6934f96fc09af3bf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796" y="1744142"/>
            <a:ext cx="5104092" cy="340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71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应用场景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需求：对以下</a:t>
            </a:r>
            <a:r>
              <a:rPr lang="en-US" altLang="zh-CN" dirty="0" smtClean="0"/>
              <a:t>JSON</a:t>
            </a:r>
            <a:r>
              <a:rPr lang="zh-CN" altLang="en-US" dirty="0" smtClean="0"/>
              <a:t>数据实现处理，解析每个字段到表中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710880" y="2369858"/>
            <a:ext cx="4739528" cy="3510990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3"/>
          <a:stretch>
            <a:fillRect/>
          </a:stretch>
        </p:blipFill>
        <p:spPr>
          <a:xfrm>
            <a:off x="6802565" y="2369858"/>
            <a:ext cx="5039811" cy="3286871"/>
          </a:xfrm>
          <a:prstGeom prst="rect">
            <a:avLst/>
          </a:prstGeom>
        </p:spPr>
      </p:pic>
      <p:sp>
        <p:nvSpPr>
          <p:cNvPr id="3" name="右箭头 2"/>
          <p:cNvSpPr/>
          <p:nvPr/>
        </p:nvSpPr>
        <p:spPr>
          <a:xfrm>
            <a:off x="5669286" y="3605400"/>
            <a:ext cx="914400" cy="1039906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80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应用场景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Hive</a:t>
            </a:r>
            <a:r>
              <a:rPr lang="zh-CN" altLang="en-US" dirty="0" smtClean="0">
                <a:solidFill>
                  <a:srgbClr val="FF0000"/>
                </a:solidFill>
              </a:rPr>
              <a:t>中的</a:t>
            </a:r>
            <a:r>
              <a:rPr lang="en-US" altLang="zh-CN" dirty="0" smtClean="0">
                <a:solidFill>
                  <a:srgbClr val="FF0000"/>
                </a:solidFill>
              </a:rPr>
              <a:t>JSON</a:t>
            </a:r>
            <a:r>
              <a:rPr lang="zh-CN" altLang="en-US" dirty="0" smtClean="0">
                <a:solidFill>
                  <a:srgbClr val="FF0000"/>
                </a:solidFill>
              </a:rPr>
              <a:t>处理方式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JSON</a:t>
            </a:r>
            <a:r>
              <a:rPr lang="zh-CN" altLang="en-US" dirty="0">
                <a:solidFill>
                  <a:schemeClr val="tx1"/>
                </a:solidFill>
              </a:rPr>
              <a:t>函数：</a:t>
            </a:r>
            <a:r>
              <a:rPr lang="en-US" altLang="zh-CN" dirty="0" err="1" smtClean="0">
                <a:solidFill>
                  <a:schemeClr val="tx1"/>
                </a:solidFill>
              </a:rPr>
              <a:t>get_json_object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JSON</a:t>
            </a:r>
            <a:r>
              <a:rPr lang="zh-CN" altLang="en-US" dirty="0">
                <a:solidFill>
                  <a:schemeClr val="tx1"/>
                </a:solidFill>
              </a:rPr>
              <a:t>函数：</a:t>
            </a:r>
            <a:r>
              <a:rPr lang="en-US" altLang="zh-CN" dirty="0" err="1" smtClean="0">
                <a:solidFill>
                  <a:schemeClr val="tx1"/>
                </a:solidFill>
              </a:rPr>
              <a:t>json_tuple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JSONSerde</a:t>
            </a:r>
          </a:p>
        </p:txBody>
      </p:sp>
    </p:spTree>
    <p:extLst>
      <p:ext uri="{BB962C8B-B14F-4D97-AF65-F5344CB8AC3E}">
        <p14:creationId xmlns:p14="http://schemas.microsoft.com/office/powerpoint/2010/main" val="203347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205150" y="1457271"/>
            <a:ext cx="9660073" cy="1196282"/>
          </a:xfrm>
        </p:spPr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zh-CN" dirty="0" smtClean="0">
                <a:ea typeface="Alibaba PuHuiTi B"/>
              </a:rPr>
              <a:t>       Hive</a:t>
            </a:r>
            <a:r>
              <a:rPr lang="zh-CN" altLang="en-US" dirty="0">
                <a:ea typeface="Alibaba PuHuiTi B"/>
              </a:rPr>
              <a:t>中为了实现</a:t>
            </a:r>
            <a:r>
              <a:rPr lang="en-US" altLang="zh-CN" dirty="0">
                <a:ea typeface="Alibaba PuHuiTi B"/>
              </a:rPr>
              <a:t>JSON</a:t>
            </a:r>
            <a:r>
              <a:rPr lang="zh-CN" altLang="en-US" dirty="0">
                <a:ea typeface="Alibaba PuHuiTi B"/>
              </a:rPr>
              <a:t>格式的数据解析，提供了</a:t>
            </a:r>
            <a:r>
              <a:rPr lang="zh-CN" altLang="en-US" dirty="0">
                <a:solidFill>
                  <a:srgbClr val="FF0000"/>
                </a:solidFill>
                <a:ea typeface="Alibaba PuHuiTi B"/>
              </a:rPr>
              <a:t>两种解析</a:t>
            </a:r>
            <a:r>
              <a:rPr lang="en-US" altLang="zh-CN" dirty="0">
                <a:solidFill>
                  <a:srgbClr val="FF0000"/>
                </a:solidFill>
                <a:ea typeface="Alibaba PuHuiTi B"/>
              </a:rPr>
              <a:t>JSON</a:t>
            </a:r>
            <a:r>
              <a:rPr lang="zh-CN" altLang="en-US" dirty="0">
                <a:solidFill>
                  <a:srgbClr val="FF0000"/>
                </a:solidFill>
                <a:ea typeface="Alibaba PuHuiTi B"/>
              </a:rPr>
              <a:t>数据的方式</a:t>
            </a:r>
            <a:r>
              <a:rPr lang="zh-CN" altLang="en-US" dirty="0">
                <a:ea typeface="Alibaba PuHuiTi B"/>
              </a:rPr>
              <a:t>，在实际工作场景下，可以根据不同数据，不同的需求来选择合适的方式对</a:t>
            </a:r>
            <a:r>
              <a:rPr lang="en-US" altLang="zh-CN" dirty="0">
                <a:ea typeface="Alibaba PuHuiTi B"/>
              </a:rPr>
              <a:t>JSON</a:t>
            </a:r>
            <a:r>
              <a:rPr lang="zh-CN" altLang="en-US" dirty="0">
                <a:ea typeface="Alibaba PuHuiTi B"/>
              </a:rPr>
              <a:t>格式数据进行处理。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Alibaba PuHuiTi B"/>
              </a:rPr>
              <a:t>Hive</a:t>
            </a:r>
            <a:r>
              <a:rPr lang="zh-CN" altLang="en-US" dirty="0">
                <a:ea typeface="Alibaba PuHuiTi B"/>
              </a:rPr>
              <a:t>中的</a:t>
            </a:r>
            <a:r>
              <a:rPr lang="en-US" altLang="zh-CN" dirty="0">
                <a:ea typeface="Alibaba PuHuiTi B"/>
              </a:rPr>
              <a:t>JSON</a:t>
            </a:r>
            <a:r>
              <a:rPr lang="zh-CN" altLang="en-US" dirty="0">
                <a:ea typeface="Alibaba PuHuiTi B"/>
              </a:rPr>
              <a:t>处理方式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ea typeface="Alibaba PuHuiTi B"/>
              </a:rPr>
              <a:t>两种处理方式</a:t>
            </a:r>
            <a:endParaRPr lang="zh-CN" altLang="en-US" dirty="0">
              <a:ea typeface="Alibaba PuHuiTi B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Alibaba PuHuiTi B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6306504" y="5074535"/>
            <a:ext cx="714694" cy="714694"/>
          </a:xfrm>
          <a:prstGeom prst="ellipse">
            <a:avLst/>
          </a:prstGeom>
          <a:pattFill prst="ltUpDiag">
            <a:fgClr>
              <a:srgbClr val="CB2323"/>
            </a:fgClr>
            <a:bgClr>
              <a:srgbClr val="B30D1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4000" dirty="0">
              <a:ea typeface="Alibaba PuHuiTi B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308250" y="2731334"/>
            <a:ext cx="4992913" cy="1961529"/>
          </a:xfrm>
          <a:prstGeom prst="rect">
            <a:avLst/>
          </a:prstGeom>
          <a:pattFill prst="ltUpDiag">
            <a:fgClr>
              <a:srgbClr val="CB2323"/>
            </a:fgClr>
            <a:bgClr>
              <a:srgbClr val="B30D1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libaba PuHuiTi B"/>
              <a:cs typeface="+mn-ea"/>
              <a:sym typeface="+mn-lt"/>
            </a:endParaRPr>
          </a:p>
        </p:txBody>
      </p:sp>
      <p:sp>
        <p:nvSpPr>
          <p:cNvPr id="10" name="等腰三角形 9"/>
          <p:cNvSpPr/>
          <p:nvPr/>
        </p:nvSpPr>
        <p:spPr>
          <a:xfrm rot="10800000">
            <a:off x="6538410" y="4639159"/>
            <a:ext cx="279908" cy="2413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libaba PuHuiTi B"/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653389" y="2922636"/>
            <a:ext cx="4211834" cy="1287499"/>
            <a:chOff x="1186755" y="2683963"/>
            <a:chExt cx="4211834" cy="1287499"/>
          </a:xfrm>
        </p:grpSpPr>
        <p:sp>
          <p:nvSpPr>
            <p:cNvPr id="12" name="文本框 11"/>
            <p:cNvSpPr txBox="1"/>
            <p:nvPr/>
          </p:nvSpPr>
          <p:spPr>
            <a:xfrm>
              <a:off x="1234013" y="3366168"/>
              <a:ext cx="4164576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ea typeface="Alibaba PuHuiTi B"/>
                  <a:cs typeface="+mn-ea"/>
                  <a:sym typeface="+mn-lt"/>
                </a:rPr>
                <a:t>建表时指定</a:t>
              </a:r>
              <a:r>
                <a:rPr lang="en-US" altLang="zh-CN" sz="1400" dirty="0" err="1">
                  <a:solidFill>
                    <a:schemeClr val="bg1"/>
                  </a:solidFill>
                  <a:ea typeface="Alibaba PuHuiTi B"/>
                  <a:cs typeface="+mn-ea"/>
                  <a:sym typeface="+mn-lt"/>
                </a:rPr>
                <a:t>Serde</a:t>
              </a:r>
              <a:r>
                <a:rPr lang="zh-CN" altLang="en-US" sz="1400" dirty="0">
                  <a:solidFill>
                    <a:schemeClr val="bg1"/>
                  </a:solidFill>
                  <a:ea typeface="Alibaba PuHuiTi B"/>
                  <a:cs typeface="+mn-ea"/>
                  <a:sym typeface="+mn-lt"/>
                </a:rPr>
                <a:t>，</a:t>
              </a:r>
              <a:r>
                <a:rPr lang="zh-CN" altLang="en-US" sz="1400" dirty="0" smtClean="0">
                  <a:solidFill>
                    <a:schemeClr val="bg1"/>
                  </a:solidFill>
                  <a:ea typeface="Alibaba PuHuiTi B"/>
                  <a:cs typeface="+mn-ea"/>
                  <a:sym typeface="+mn-lt"/>
                </a:rPr>
                <a:t>加载</a:t>
              </a:r>
              <a:r>
                <a:rPr lang="en-US" altLang="zh-CN" sz="1400" dirty="0" smtClean="0">
                  <a:solidFill>
                    <a:schemeClr val="bg1"/>
                  </a:solidFill>
                  <a:ea typeface="Alibaba PuHuiTi B"/>
                  <a:cs typeface="+mn-ea"/>
                  <a:sym typeface="+mn-lt"/>
                </a:rPr>
                <a:t>JSON</a:t>
              </a:r>
              <a:r>
                <a:rPr lang="zh-CN" altLang="en-US" sz="1400" dirty="0" smtClean="0">
                  <a:solidFill>
                    <a:schemeClr val="bg1"/>
                  </a:solidFill>
                  <a:ea typeface="Alibaba PuHuiTi B"/>
                  <a:cs typeface="+mn-ea"/>
                  <a:sym typeface="+mn-lt"/>
                </a:rPr>
                <a:t>文件</a:t>
              </a:r>
              <a:r>
                <a:rPr lang="zh-CN" altLang="en-US" sz="1400" dirty="0">
                  <a:solidFill>
                    <a:schemeClr val="bg1"/>
                  </a:solidFill>
                  <a:ea typeface="Alibaba PuHuiTi B"/>
                  <a:cs typeface="+mn-ea"/>
                  <a:sym typeface="+mn-lt"/>
                </a:rPr>
                <a:t>到表中，会自动解析为对应的表格式</a:t>
              </a:r>
              <a:endParaRPr lang="en-US" altLang="zh-CN" sz="1400" dirty="0">
                <a:solidFill>
                  <a:schemeClr val="bg1"/>
                </a:solidFill>
                <a:ea typeface="Alibaba PuHuiTi B"/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186755" y="2683963"/>
              <a:ext cx="18452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  <a:ea typeface="Alibaba PuHuiTi B"/>
                  <a:cs typeface="+mn-ea"/>
                  <a:sym typeface="+mn-lt"/>
                </a:rPr>
                <a:t>JSON </a:t>
              </a:r>
              <a:r>
                <a:rPr lang="en-US" altLang="zh-CN" sz="2800" dirty="0" err="1" smtClean="0">
                  <a:solidFill>
                    <a:schemeClr val="bg1"/>
                  </a:solidFill>
                  <a:ea typeface="Alibaba PuHuiTi B"/>
                  <a:cs typeface="+mn-ea"/>
                  <a:sym typeface="+mn-lt"/>
                </a:rPr>
                <a:t>Serde</a:t>
              </a:r>
              <a:endParaRPr lang="zh-CN" altLang="en-US" sz="2800" dirty="0">
                <a:solidFill>
                  <a:schemeClr val="bg1"/>
                </a:solidFill>
                <a:ea typeface="Alibaba PuHuiTi B"/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497329" y="5070459"/>
            <a:ext cx="2640186" cy="745749"/>
            <a:chOff x="6651565" y="5038929"/>
            <a:chExt cx="2640186" cy="745749"/>
          </a:xfrm>
        </p:grpSpPr>
        <p:sp>
          <p:nvSpPr>
            <p:cNvPr id="15" name="文本框 14"/>
            <p:cNvSpPr txBox="1"/>
            <p:nvPr/>
          </p:nvSpPr>
          <p:spPr>
            <a:xfrm>
              <a:off x="7290824" y="5435865"/>
              <a:ext cx="2000927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altLang="zh-CN" sz="1600" dirty="0" smtClean="0">
                  <a:ea typeface="Alibaba PuHuiTi B"/>
                  <a:cs typeface="+mn-ea"/>
                  <a:sym typeface="+mn-lt"/>
                </a:rPr>
                <a:t>JSON </a:t>
              </a:r>
              <a:r>
                <a:rPr lang="en-US" altLang="zh-CN" sz="1600" dirty="0" err="1">
                  <a:ea typeface="Alibaba PuHuiTi B"/>
                  <a:cs typeface="+mn-ea"/>
                  <a:sym typeface="+mn-lt"/>
                </a:rPr>
                <a:t>Serde</a:t>
              </a:r>
              <a:r>
                <a:rPr lang="zh-CN" altLang="en-US" sz="1600" dirty="0">
                  <a:ea typeface="Alibaba PuHuiTi B"/>
                  <a:cs typeface="+mn-ea"/>
                  <a:sym typeface="+mn-lt"/>
                </a:rPr>
                <a:t>加载数据</a:t>
              </a:r>
              <a:endParaRPr lang="en-US" altLang="zh-CN" sz="1600" dirty="0">
                <a:ea typeface="Alibaba PuHuiTi B"/>
                <a:cs typeface="+mn-ea"/>
                <a:sym typeface="+mn-lt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290824" y="5038929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CB2323"/>
                  </a:solidFill>
                  <a:ea typeface="Alibaba PuHuiTi B"/>
                  <a:cs typeface="+mn-ea"/>
                  <a:sym typeface="+mn-lt"/>
                </a:rPr>
                <a:t>方式二</a:t>
              </a:r>
              <a:endParaRPr lang="zh-CN" altLang="en-US" sz="2000" dirty="0">
                <a:solidFill>
                  <a:srgbClr val="CB2323"/>
                </a:solidFill>
                <a:ea typeface="Alibaba PuHuiTi B"/>
                <a:cs typeface="+mn-ea"/>
                <a:sym typeface="+mn-lt"/>
              </a:endParaRPr>
            </a:p>
          </p:txBody>
        </p:sp>
        <p:sp>
          <p:nvSpPr>
            <p:cNvPr id="17" name="arrow-pointing-left-circular-button_20407"/>
            <p:cNvSpPr>
              <a:spLocks noChangeAspect="1"/>
            </p:cNvSpPr>
            <p:nvPr/>
          </p:nvSpPr>
          <p:spPr bwMode="auto">
            <a:xfrm>
              <a:off x="6651565" y="5253461"/>
              <a:ext cx="320989" cy="320504"/>
            </a:xfrm>
            <a:custGeom>
              <a:avLst/>
              <a:gdLst>
                <a:gd name="T0" fmla="*/ 325000 h 606722"/>
                <a:gd name="T1" fmla="*/ 325000 h 606722"/>
                <a:gd name="T2" fmla="*/ 325000 h 606722"/>
                <a:gd name="T3" fmla="*/ 325000 h 606722"/>
                <a:gd name="T4" fmla="*/ 325000 h 606722"/>
                <a:gd name="T5" fmla="*/ 325000 h 606722"/>
                <a:gd name="T6" fmla="*/ 325000 h 606722"/>
                <a:gd name="T7" fmla="*/ 325000 h 606722"/>
                <a:gd name="T8" fmla="*/ 325000 h 606722"/>
                <a:gd name="T9" fmla="*/ 325000 h 606722"/>
                <a:gd name="T10" fmla="*/ 325000 h 606722"/>
                <a:gd name="T11" fmla="*/ 325000 h 606722"/>
                <a:gd name="T12" fmla="*/ 325000 h 606722"/>
                <a:gd name="T13" fmla="*/ 325000 h 606722"/>
                <a:gd name="T14" fmla="*/ 325000 h 606722"/>
                <a:gd name="T15" fmla="*/ 325000 h 606722"/>
                <a:gd name="T16" fmla="*/ 325000 h 606722"/>
                <a:gd name="T17" fmla="*/ 325000 h 606722"/>
                <a:gd name="T18" fmla="*/ 325000 h 606722"/>
                <a:gd name="T19" fmla="*/ 325000 h 606722"/>
                <a:gd name="T20" fmla="*/ 325000 h 606722"/>
                <a:gd name="T21" fmla="*/ 325000 h 606722"/>
                <a:gd name="T22" fmla="*/ 325000 h 606722"/>
                <a:gd name="T23" fmla="*/ 325000 h 606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27" h="6827">
                  <a:moveTo>
                    <a:pt x="5547" y="0"/>
                  </a:moveTo>
                  <a:lnTo>
                    <a:pt x="1280" y="0"/>
                  </a:lnTo>
                  <a:cubicBezTo>
                    <a:pt x="574" y="0"/>
                    <a:pt x="0" y="574"/>
                    <a:pt x="0" y="1280"/>
                  </a:cubicBezTo>
                  <a:lnTo>
                    <a:pt x="0" y="6684"/>
                  </a:lnTo>
                  <a:cubicBezTo>
                    <a:pt x="0" y="6744"/>
                    <a:pt x="38" y="6798"/>
                    <a:pt x="94" y="6818"/>
                  </a:cubicBezTo>
                  <a:cubicBezTo>
                    <a:pt x="110" y="6824"/>
                    <a:pt x="126" y="6827"/>
                    <a:pt x="142" y="6827"/>
                  </a:cubicBezTo>
                  <a:cubicBezTo>
                    <a:pt x="184" y="6827"/>
                    <a:pt x="224" y="6809"/>
                    <a:pt x="251" y="6775"/>
                  </a:cubicBezTo>
                  <a:lnTo>
                    <a:pt x="1631" y="5120"/>
                  </a:lnTo>
                  <a:lnTo>
                    <a:pt x="5547" y="5120"/>
                  </a:lnTo>
                  <a:cubicBezTo>
                    <a:pt x="6252" y="5120"/>
                    <a:pt x="6827" y="4546"/>
                    <a:pt x="6827" y="3840"/>
                  </a:cubicBezTo>
                  <a:lnTo>
                    <a:pt x="6827" y="1280"/>
                  </a:lnTo>
                  <a:cubicBezTo>
                    <a:pt x="6827" y="574"/>
                    <a:pt x="6252" y="0"/>
                    <a:pt x="554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ea typeface="Alibaba PuHuiTi B"/>
                <a:cs typeface="+mn-ea"/>
                <a:sym typeface="+mn-lt"/>
              </a:endParaRPr>
            </a:p>
          </p:txBody>
        </p:sp>
      </p:grpSp>
      <p:sp>
        <p:nvSpPr>
          <p:cNvPr id="18" name="椭圆 17"/>
          <p:cNvSpPr/>
          <p:nvPr/>
        </p:nvSpPr>
        <p:spPr>
          <a:xfrm>
            <a:off x="897676" y="5074535"/>
            <a:ext cx="714694" cy="714694"/>
          </a:xfrm>
          <a:prstGeom prst="ellipse">
            <a:avLst/>
          </a:prstGeom>
          <a:pattFill prst="ltUpDiag">
            <a:fgClr>
              <a:srgbClr val="CB2323"/>
            </a:fgClr>
            <a:bgClr>
              <a:srgbClr val="B30D1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4000" dirty="0">
              <a:ea typeface="Alibaba PuHuiTi B"/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99422" y="2731334"/>
            <a:ext cx="4992913" cy="1961530"/>
          </a:xfrm>
          <a:prstGeom prst="rect">
            <a:avLst/>
          </a:prstGeom>
          <a:pattFill prst="ltUpDiag">
            <a:fgClr>
              <a:srgbClr val="CB2323"/>
            </a:fgClr>
            <a:bgClr>
              <a:srgbClr val="B30D1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libaba PuHuiTi B"/>
              <a:cs typeface="+mn-ea"/>
              <a:sym typeface="+mn-lt"/>
            </a:endParaRPr>
          </a:p>
        </p:txBody>
      </p:sp>
      <p:sp>
        <p:nvSpPr>
          <p:cNvPr id="20" name="等腰三角形 19"/>
          <p:cNvSpPr/>
          <p:nvPr/>
        </p:nvSpPr>
        <p:spPr>
          <a:xfrm rot="10800000">
            <a:off x="1129582" y="4639159"/>
            <a:ext cx="279908" cy="2413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libaba PuHuiTi B"/>
              <a:cs typeface="+mn-ea"/>
              <a:sym typeface="+mn-lt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168988" y="2909133"/>
            <a:ext cx="4429354" cy="1293449"/>
            <a:chOff x="1111182" y="2670460"/>
            <a:chExt cx="4429354" cy="1293449"/>
          </a:xfrm>
        </p:grpSpPr>
        <p:sp>
          <p:nvSpPr>
            <p:cNvPr id="22" name="文本框 21"/>
            <p:cNvSpPr txBox="1"/>
            <p:nvPr/>
          </p:nvSpPr>
          <p:spPr>
            <a:xfrm>
              <a:off x="1255784" y="3358615"/>
              <a:ext cx="4164576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zh-CN" altLang="en-US" sz="1400" dirty="0" smtClean="0">
                  <a:solidFill>
                    <a:schemeClr val="bg1"/>
                  </a:solidFill>
                  <a:ea typeface="Alibaba PuHuiTi B"/>
                  <a:cs typeface="+mn-ea"/>
                  <a:sym typeface="+mn-lt"/>
                </a:rPr>
                <a:t>这</a:t>
              </a:r>
              <a:r>
                <a:rPr lang="zh-CN" altLang="en-US" sz="1400" dirty="0">
                  <a:solidFill>
                    <a:schemeClr val="bg1"/>
                  </a:solidFill>
                  <a:ea typeface="Alibaba PuHuiTi B"/>
                  <a:cs typeface="+mn-ea"/>
                  <a:sym typeface="+mn-lt"/>
                </a:rPr>
                <a:t>两个函数都可以实现将</a:t>
              </a:r>
              <a:r>
                <a:rPr lang="en-US" altLang="zh-CN" sz="1400" dirty="0">
                  <a:solidFill>
                    <a:schemeClr val="bg1"/>
                  </a:solidFill>
                  <a:ea typeface="Alibaba PuHuiTi B"/>
                  <a:cs typeface="+mn-ea"/>
                  <a:sym typeface="+mn-lt"/>
                </a:rPr>
                <a:t>JSON</a:t>
              </a:r>
              <a:r>
                <a:rPr lang="zh-CN" altLang="en-US" sz="1400" dirty="0">
                  <a:solidFill>
                    <a:schemeClr val="bg1"/>
                  </a:solidFill>
                  <a:ea typeface="Alibaba PuHuiTi B"/>
                  <a:cs typeface="+mn-ea"/>
                  <a:sym typeface="+mn-lt"/>
                </a:rPr>
                <a:t>数据中的每个字段独立解析出来，构建成</a:t>
              </a:r>
              <a:r>
                <a:rPr lang="zh-CN" altLang="en-US" sz="1400" dirty="0" smtClean="0">
                  <a:solidFill>
                    <a:schemeClr val="bg1"/>
                  </a:solidFill>
                  <a:ea typeface="Alibaba PuHuiTi B"/>
                  <a:cs typeface="+mn-ea"/>
                  <a:sym typeface="+mn-lt"/>
                </a:rPr>
                <a:t>表</a:t>
              </a:r>
              <a:endParaRPr lang="en-US" altLang="zh-CN" sz="1400" dirty="0">
                <a:solidFill>
                  <a:schemeClr val="bg1"/>
                </a:solidFill>
                <a:ea typeface="Alibaba PuHuiTi B"/>
                <a:cs typeface="+mn-ea"/>
                <a:sym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111182" y="2670460"/>
              <a:ext cx="44293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err="1">
                  <a:solidFill>
                    <a:schemeClr val="bg1"/>
                  </a:solidFill>
                  <a:ea typeface="Alibaba PuHuiTi B"/>
                  <a:cs typeface="+mn-ea"/>
                  <a:sym typeface="+mn-lt"/>
                </a:rPr>
                <a:t>get_json_object</a:t>
              </a:r>
              <a:r>
                <a:rPr lang="zh-CN" altLang="en-US" sz="2800" dirty="0">
                  <a:solidFill>
                    <a:schemeClr val="bg1"/>
                  </a:solidFill>
                  <a:ea typeface="Alibaba PuHuiTi B"/>
                  <a:cs typeface="+mn-ea"/>
                  <a:sym typeface="+mn-lt"/>
                </a:rPr>
                <a:t>、</a:t>
              </a:r>
              <a:r>
                <a:rPr lang="en-US" altLang="zh-CN" sz="2800" dirty="0" err="1">
                  <a:solidFill>
                    <a:schemeClr val="bg1"/>
                  </a:solidFill>
                  <a:ea typeface="Alibaba PuHuiTi B"/>
                  <a:cs typeface="+mn-ea"/>
                  <a:sym typeface="+mn-lt"/>
                </a:rPr>
                <a:t>json_tuple</a:t>
              </a:r>
              <a:endParaRPr lang="zh-CN" altLang="en-US" sz="2800" dirty="0">
                <a:solidFill>
                  <a:schemeClr val="bg1"/>
                </a:solidFill>
                <a:ea typeface="Alibaba PuHuiTi B"/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727760" y="5070459"/>
            <a:ext cx="2000927" cy="745749"/>
            <a:chOff x="7290824" y="5038929"/>
            <a:chExt cx="2000927" cy="745749"/>
          </a:xfrm>
        </p:grpSpPr>
        <p:sp>
          <p:nvSpPr>
            <p:cNvPr id="25" name="文本框 24"/>
            <p:cNvSpPr txBox="1"/>
            <p:nvPr/>
          </p:nvSpPr>
          <p:spPr>
            <a:xfrm>
              <a:off x="7290824" y="5435865"/>
              <a:ext cx="2000927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zh-CN" altLang="en-US" sz="1600" dirty="0" smtClean="0">
                  <a:ea typeface="Alibaba PuHuiTi B"/>
                  <a:cs typeface="+mn-ea"/>
                  <a:sym typeface="+mn-lt"/>
                </a:rPr>
                <a:t>使用</a:t>
              </a:r>
              <a:r>
                <a:rPr lang="en-US" altLang="zh-CN" sz="1600" dirty="0" smtClean="0">
                  <a:ea typeface="Alibaba PuHuiTi B"/>
                  <a:cs typeface="+mn-ea"/>
                  <a:sym typeface="+mn-lt"/>
                </a:rPr>
                <a:t>JSON</a:t>
              </a:r>
              <a:r>
                <a:rPr lang="zh-CN" altLang="en-US" sz="1600" dirty="0" smtClean="0">
                  <a:ea typeface="Alibaba PuHuiTi B"/>
                  <a:cs typeface="+mn-ea"/>
                  <a:sym typeface="+mn-lt"/>
                </a:rPr>
                <a:t>函数处理</a:t>
              </a:r>
              <a:endParaRPr lang="en-US" altLang="zh-CN" sz="1600" dirty="0">
                <a:ea typeface="Alibaba PuHuiTi B"/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290824" y="5038929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CB2323"/>
                  </a:solidFill>
                  <a:ea typeface="Alibaba PuHuiTi B"/>
                  <a:cs typeface="+mn-ea"/>
                  <a:sym typeface="+mn-lt"/>
                </a:rPr>
                <a:t>方式一</a:t>
              </a:r>
              <a:endParaRPr lang="zh-CN" altLang="en-US" sz="2000" dirty="0">
                <a:solidFill>
                  <a:srgbClr val="CB2323"/>
                </a:solidFill>
                <a:ea typeface="Alibaba PuHuiTi B"/>
                <a:cs typeface="+mn-ea"/>
                <a:sym typeface="+mn-lt"/>
              </a:endParaRPr>
            </a:p>
          </p:txBody>
        </p:sp>
      </p:grpSp>
      <p:sp>
        <p:nvSpPr>
          <p:cNvPr id="27" name="arrow-pointing-left-circular-button_20407"/>
          <p:cNvSpPr>
            <a:spLocks noChangeAspect="1"/>
          </p:cNvSpPr>
          <p:nvPr/>
        </p:nvSpPr>
        <p:spPr bwMode="auto">
          <a:xfrm>
            <a:off x="1136836" y="5254511"/>
            <a:ext cx="222458" cy="343365"/>
          </a:xfrm>
          <a:custGeom>
            <a:avLst/>
            <a:gdLst>
              <a:gd name="connsiteX0" fmla="*/ 0 w 390932"/>
              <a:gd name="connsiteY0" fmla="*/ 425933 h 603405"/>
              <a:gd name="connsiteX1" fmla="*/ 390932 w 390932"/>
              <a:gd name="connsiteY1" fmla="*/ 425933 h 603405"/>
              <a:gd name="connsiteX2" fmla="*/ 390932 w 390932"/>
              <a:gd name="connsiteY2" fmla="*/ 544193 h 603405"/>
              <a:gd name="connsiteX3" fmla="*/ 331631 w 390932"/>
              <a:gd name="connsiteY3" fmla="*/ 603405 h 603405"/>
              <a:gd name="connsiteX4" fmla="*/ 59138 w 390932"/>
              <a:gd name="connsiteY4" fmla="*/ 603405 h 603405"/>
              <a:gd name="connsiteX5" fmla="*/ 0 w 390932"/>
              <a:gd name="connsiteY5" fmla="*/ 544193 h 603405"/>
              <a:gd name="connsiteX6" fmla="*/ 0 w 390932"/>
              <a:gd name="connsiteY6" fmla="*/ 378654 h 603405"/>
              <a:gd name="connsiteX7" fmla="*/ 390932 w 390932"/>
              <a:gd name="connsiteY7" fmla="*/ 378654 h 603405"/>
              <a:gd name="connsiteX8" fmla="*/ 390932 w 390932"/>
              <a:gd name="connsiteY8" fmla="*/ 402293 h 603405"/>
              <a:gd name="connsiteX9" fmla="*/ 0 w 390932"/>
              <a:gd name="connsiteY9" fmla="*/ 402293 h 603405"/>
              <a:gd name="connsiteX10" fmla="*/ 0 w 390932"/>
              <a:gd name="connsiteY10" fmla="*/ 331305 h 603405"/>
              <a:gd name="connsiteX11" fmla="*/ 390932 w 390932"/>
              <a:gd name="connsiteY11" fmla="*/ 331305 h 603405"/>
              <a:gd name="connsiteX12" fmla="*/ 390932 w 390932"/>
              <a:gd name="connsiteY12" fmla="*/ 354944 h 603405"/>
              <a:gd name="connsiteX13" fmla="*/ 0 w 390932"/>
              <a:gd name="connsiteY13" fmla="*/ 354944 h 603405"/>
              <a:gd name="connsiteX14" fmla="*/ 142119 w 390932"/>
              <a:gd name="connsiteY14" fmla="*/ 0 h 603405"/>
              <a:gd name="connsiteX15" fmla="*/ 390932 w 390932"/>
              <a:gd name="connsiteY15" fmla="*/ 0 h 603405"/>
              <a:gd name="connsiteX16" fmla="*/ 390932 w 390932"/>
              <a:gd name="connsiteY16" fmla="*/ 186459 h 603405"/>
              <a:gd name="connsiteX17" fmla="*/ 390932 w 390932"/>
              <a:gd name="connsiteY17" fmla="*/ 307665 h 603405"/>
              <a:gd name="connsiteX18" fmla="*/ 142119 w 390932"/>
              <a:gd name="connsiteY18" fmla="*/ 307665 h 603405"/>
              <a:gd name="connsiteX19" fmla="*/ 0 w 390932"/>
              <a:gd name="connsiteY19" fmla="*/ 0 h 603405"/>
              <a:gd name="connsiteX20" fmla="*/ 106483 w 390932"/>
              <a:gd name="connsiteY20" fmla="*/ 0 h 603405"/>
              <a:gd name="connsiteX21" fmla="*/ 106483 w 390932"/>
              <a:gd name="connsiteY21" fmla="*/ 307665 h 603405"/>
              <a:gd name="connsiteX22" fmla="*/ 0 w 390932"/>
              <a:gd name="connsiteY22" fmla="*/ 307665 h 603405"/>
              <a:gd name="connsiteX23" fmla="*/ 0 w 390932"/>
              <a:gd name="connsiteY23" fmla="*/ 186459 h 603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90932" h="603405">
                <a:moveTo>
                  <a:pt x="0" y="425933"/>
                </a:moveTo>
                <a:lnTo>
                  <a:pt x="390932" y="425933"/>
                </a:lnTo>
                <a:lnTo>
                  <a:pt x="390932" y="544193"/>
                </a:lnTo>
                <a:cubicBezTo>
                  <a:pt x="390932" y="576817"/>
                  <a:pt x="364467" y="603405"/>
                  <a:pt x="331631" y="603405"/>
                </a:cubicBezTo>
                <a:lnTo>
                  <a:pt x="59138" y="603405"/>
                </a:lnTo>
                <a:cubicBezTo>
                  <a:pt x="26465" y="603405"/>
                  <a:pt x="0" y="576817"/>
                  <a:pt x="0" y="544193"/>
                </a:cubicBezTo>
                <a:close/>
                <a:moveTo>
                  <a:pt x="0" y="378654"/>
                </a:moveTo>
                <a:lnTo>
                  <a:pt x="390932" y="378654"/>
                </a:lnTo>
                <a:lnTo>
                  <a:pt x="390932" y="402293"/>
                </a:lnTo>
                <a:lnTo>
                  <a:pt x="0" y="402293"/>
                </a:lnTo>
                <a:close/>
                <a:moveTo>
                  <a:pt x="0" y="331305"/>
                </a:moveTo>
                <a:lnTo>
                  <a:pt x="390932" y="331305"/>
                </a:lnTo>
                <a:lnTo>
                  <a:pt x="390932" y="354944"/>
                </a:lnTo>
                <a:lnTo>
                  <a:pt x="0" y="354944"/>
                </a:lnTo>
                <a:close/>
                <a:moveTo>
                  <a:pt x="142119" y="0"/>
                </a:moveTo>
                <a:lnTo>
                  <a:pt x="390932" y="0"/>
                </a:lnTo>
                <a:lnTo>
                  <a:pt x="390932" y="186459"/>
                </a:lnTo>
                <a:lnTo>
                  <a:pt x="390932" y="307665"/>
                </a:lnTo>
                <a:lnTo>
                  <a:pt x="142119" y="307665"/>
                </a:lnTo>
                <a:close/>
                <a:moveTo>
                  <a:pt x="0" y="0"/>
                </a:moveTo>
                <a:lnTo>
                  <a:pt x="106483" y="0"/>
                </a:lnTo>
                <a:lnTo>
                  <a:pt x="106483" y="307665"/>
                </a:lnTo>
                <a:lnTo>
                  <a:pt x="0" y="307665"/>
                </a:lnTo>
                <a:lnTo>
                  <a:pt x="0" y="18645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ea typeface="Alibaba PuHuiTi B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132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8" grpId="0" animBg="1"/>
      <p:bldP spid="19" grpId="0" animBg="1"/>
      <p:bldP spid="20" grpId="0" animBg="1"/>
      <p:bldP spid="27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应用场景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处理方式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JSON</a:t>
            </a:r>
            <a:r>
              <a:rPr lang="zh-CN" altLang="en-US" dirty="0">
                <a:solidFill>
                  <a:srgbClr val="FF0000"/>
                </a:solidFill>
              </a:rPr>
              <a:t>函数：</a:t>
            </a:r>
            <a:r>
              <a:rPr lang="en-US" altLang="zh-CN" dirty="0" err="1" smtClean="0">
                <a:solidFill>
                  <a:srgbClr val="FF0000"/>
                </a:solidFill>
              </a:rPr>
              <a:t>get_json_object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JSON</a:t>
            </a:r>
            <a:r>
              <a:rPr lang="zh-CN" altLang="en-US" dirty="0">
                <a:solidFill>
                  <a:schemeClr val="tx1"/>
                </a:solidFill>
              </a:rPr>
              <a:t>函数：</a:t>
            </a:r>
            <a:r>
              <a:rPr lang="en-US" altLang="zh-CN" dirty="0" err="1" smtClean="0">
                <a:solidFill>
                  <a:schemeClr val="tx1"/>
                </a:solidFill>
              </a:rPr>
              <a:t>json_tuple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JSONSerde</a:t>
            </a:r>
          </a:p>
          <a:p>
            <a:r>
              <a:rPr lang="zh-CN" altLang="en-US" dirty="0" smtClean="0">
                <a:solidFill>
                  <a:schemeClr val="tx1"/>
                </a:solidFill>
              </a:rPr>
              <a:t>总结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03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dirty="0" smtClean="0"/>
              <a:t>功能</a:t>
            </a:r>
            <a:endParaRPr lang="en-US" altLang="zh-CN" dirty="0"/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/>
              <a:t>用于</a:t>
            </a:r>
            <a:r>
              <a:rPr lang="zh-CN" altLang="en-US" dirty="0"/>
              <a:t>解析</a:t>
            </a:r>
            <a:r>
              <a:rPr lang="en-US" altLang="zh-CN" dirty="0"/>
              <a:t>JSON</a:t>
            </a:r>
            <a:r>
              <a:rPr lang="zh-CN" altLang="en-US" dirty="0"/>
              <a:t>字符串，可以从</a:t>
            </a:r>
            <a:r>
              <a:rPr lang="en-US" altLang="zh-CN" dirty="0"/>
              <a:t>JSON</a:t>
            </a:r>
            <a:r>
              <a:rPr lang="zh-CN" altLang="en-US" dirty="0"/>
              <a:t>字符串中返回指定的某个对象列的</a:t>
            </a:r>
            <a:r>
              <a:rPr lang="zh-CN" altLang="en-US" dirty="0" smtClean="0"/>
              <a:t>值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zh-CN" altLang="en-US" dirty="0" smtClean="0"/>
              <a:t>语法</a:t>
            </a:r>
            <a:endParaRPr lang="en-US" altLang="zh-CN" dirty="0" smtClean="0"/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CN" dirty="0" err="1" smtClean="0"/>
              <a:t>get_json_object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json_txt</a:t>
            </a:r>
            <a:r>
              <a:rPr lang="en-US" altLang="zh-CN" dirty="0"/>
              <a:t>, path) - Extract a </a:t>
            </a:r>
            <a:r>
              <a:rPr lang="en-US" altLang="zh-CN" dirty="0" err="1"/>
              <a:t>json</a:t>
            </a:r>
            <a:r>
              <a:rPr lang="en-US" altLang="zh-CN" dirty="0"/>
              <a:t> object from </a:t>
            </a:r>
            <a:r>
              <a:rPr lang="en-US" altLang="zh-CN" dirty="0" smtClean="0"/>
              <a:t>path</a:t>
            </a:r>
          </a:p>
          <a:p>
            <a:pPr>
              <a:lnSpc>
                <a:spcPct val="200000"/>
              </a:lnSpc>
            </a:pPr>
            <a:r>
              <a:rPr lang="zh-CN" altLang="en-US" dirty="0" smtClean="0"/>
              <a:t>参数</a:t>
            </a:r>
            <a:endParaRPr lang="en-US" altLang="zh-CN" dirty="0" smtClean="0"/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zh-CN" dirty="0"/>
              <a:t>第一个参数：指定要解析的</a:t>
            </a:r>
            <a:r>
              <a:rPr lang="en-US" altLang="zh-CN" dirty="0"/>
              <a:t>JSON</a:t>
            </a:r>
            <a:r>
              <a:rPr lang="zh-CN" altLang="zh-CN" dirty="0"/>
              <a:t>字符串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zh-CN" dirty="0"/>
              <a:t>第二个参数：指定要返回的字段，通过</a:t>
            </a:r>
            <a:r>
              <a:rPr lang="en-US" altLang="zh-CN" b="1" dirty="0">
                <a:solidFill>
                  <a:srgbClr val="FF0000"/>
                </a:solidFill>
              </a:rPr>
              <a:t>$.columnName</a:t>
            </a:r>
            <a:r>
              <a:rPr lang="zh-CN" altLang="zh-CN" dirty="0"/>
              <a:t>的方式来指定</a:t>
            </a:r>
            <a:r>
              <a:rPr lang="en-US" altLang="zh-CN" dirty="0" smtClean="0"/>
              <a:t>path</a:t>
            </a:r>
          </a:p>
          <a:p>
            <a:pPr>
              <a:lnSpc>
                <a:spcPct val="200000"/>
              </a:lnSpc>
            </a:pPr>
            <a:r>
              <a:rPr lang="zh-CN" altLang="en-US" dirty="0" smtClean="0"/>
              <a:t>特点</a:t>
            </a:r>
            <a:endParaRPr lang="en-US" altLang="zh-CN" dirty="0" smtClean="0"/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zh-CN" dirty="0"/>
              <a:t>每次只能返回</a:t>
            </a:r>
            <a:r>
              <a:rPr lang="en-US" altLang="zh-CN" dirty="0"/>
              <a:t>JSON</a:t>
            </a:r>
            <a:r>
              <a:rPr lang="zh-CN" altLang="zh-CN" dirty="0"/>
              <a:t>对象中一列的值</a:t>
            </a:r>
            <a:endParaRPr lang="en-US" altLang="zh-CN" dirty="0" smtClean="0"/>
          </a:p>
          <a:p>
            <a:pPr marL="0" indent="0">
              <a:lnSpc>
                <a:spcPct val="200000"/>
              </a:lnSpc>
              <a:buNone/>
            </a:pP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JSON</a:t>
            </a:r>
            <a:r>
              <a:rPr lang="zh-CN" altLang="en-US" dirty="0"/>
              <a:t>函数：</a:t>
            </a:r>
            <a:r>
              <a:rPr lang="en-US" altLang="zh-CN" dirty="0" err="1"/>
              <a:t>get_json_object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/>
              <a:t>g</a:t>
            </a:r>
            <a:r>
              <a:rPr lang="en-US" altLang="zh-CN" dirty="0" err="1" smtClean="0"/>
              <a:t>et_json_object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77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10322</TotalTime>
  <Words>6312</Words>
  <Application>Microsoft Office PowerPoint</Application>
  <PresentationFormat>宽屏</PresentationFormat>
  <Paragraphs>1032</Paragraphs>
  <Slides>169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169</vt:i4>
      </vt:variant>
    </vt:vector>
  </HeadingPairs>
  <TitlesOfParts>
    <vt:vector size="193" baseType="lpstr">
      <vt:lpstr>Alibaba PuHuiTi B</vt:lpstr>
      <vt:lpstr>Alibaba PuHuiTi M</vt:lpstr>
      <vt:lpstr>Alibaba PuHuiTi R</vt:lpstr>
      <vt:lpstr>Arial Unicode MS</vt:lpstr>
      <vt:lpstr>JetBrains Mono</vt:lpstr>
      <vt:lpstr>阿里巴巴普惠体</vt:lpstr>
      <vt:lpstr>等线</vt:lpstr>
      <vt:lpstr>黑体</vt:lpstr>
      <vt:lpstr>宋体</vt:lpstr>
      <vt:lpstr>微软雅黑</vt:lpstr>
      <vt:lpstr>微软雅黑 Light</vt:lpstr>
      <vt:lpstr>Arial</vt:lpstr>
      <vt:lpstr>Calibri</vt:lpstr>
      <vt:lpstr>Segoe UI</vt:lpstr>
      <vt:lpstr>Times New Roman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Hive函数重要应用案例</vt:lpstr>
      <vt:lpstr>PowerPoint 演示文稿</vt:lpstr>
      <vt:lpstr>PowerPoint 演示文稿</vt:lpstr>
      <vt:lpstr>Hive中多字节分隔符处理</vt:lpstr>
      <vt:lpstr>PowerPoint 演示文稿</vt:lpstr>
      <vt:lpstr>Hive中的分隔符</vt:lpstr>
      <vt:lpstr>Hive中的分隔符</vt:lpstr>
      <vt:lpstr>PowerPoint 演示文稿</vt:lpstr>
      <vt:lpstr>问题与需求</vt:lpstr>
      <vt:lpstr>问题与需求</vt:lpstr>
      <vt:lpstr>问题与需求</vt:lpstr>
      <vt:lpstr>问题与需求</vt:lpstr>
      <vt:lpstr>问题与需求</vt:lpstr>
      <vt:lpstr>PowerPoint 演示文稿</vt:lpstr>
      <vt:lpstr>解决方案一：替换分隔符</vt:lpstr>
      <vt:lpstr>解决方案一：替换分隔符</vt:lpstr>
      <vt:lpstr>解决方案一：替换分隔符</vt:lpstr>
      <vt:lpstr>PowerPoint 演示文稿</vt:lpstr>
      <vt:lpstr>解决方案二：RegexSerDe正则加载</vt:lpstr>
      <vt:lpstr>解决方案二：RegexSerDe正则加载</vt:lpstr>
      <vt:lpstr>解决方案二：RegexSerDe正则加载</vt:lpstr>
      <vt:lpstr>解决方案二：RegexSerDe正则加载</vt:lpstr>
      <vt:lpstr>解决方案二：RegexSerDe正则加载</vt:lpstr>
      <vt:lpstr>解决方案二：RegexSerDe正则加载</vt:lpstr>
      <vt:lpstr>解决方案二：RegexSerDe正则加载</vt:lpstr>
      <vt:lpstr>解决方案二：RegexSerDe正则加载</vt:lpstr>
      <vt:lpstr>PowerPoint 演示文稿</vt:lpstr>
      <vt:lpstr>解决方案三：自定义InputFormat</vt:lpstr>
      <vt:lpstr>解决方案三：自定义InputFormat</vt:lpstr>
      <vt:lpstr>解决方案三：自定义InputFormat</vt:lpstr>
      <vt:lpstr>解决方案三：自定义InputFormat</vt:lpstr>
      <vt:lpstr>解决方案三：自定义InputFormat</vt:lpstr>
      <vt:lpstr>解决方案三：自定义InputFormat</vt:lpstr>
      <vt:lpstr>PowerPoint 演示文稿</vt:lpstr>
      <vt:lpstr>总结</vt:lpstr>
      <vt:lpstr>URL解析函数</vt:lpstr>
      <vt:lpstr>PowerPoint 演示文稿</vt:lpstr>
      <vt:lpstr>实际工作需求</vt:lpstr>
      <vt:lpstr>实际工作需求</vt:lpstr>
      <vt:lpstr>实际工作需求</vt:lpstr>
      <vt:lpstr>PowerPoint 演示文稿</vt:lpstr>
      <vt:lpstr>URL的基本组成</vt:lpstr>
      <vt:lpstr>URL的基本组成</vt:lpstr>
      <vt:lpstr>PowerPoint 演示文稿</vt:lpstr>
      <vt:lpstr>Hive中的URL解析函数</vt:lpstr>
      <vt:lpstr>场景</vt:lpstr>
      <vt:lpstr>Hive中的URL解析函数</vt:lpstr>
      <vt:lpstr>Hive中的URL解析函数</vt:lpstr>
      <vt:lpstr>Hive中的URL解析函数</vt:lpstr>
      <vt:lpstr>Hive中的URL解析函数</vt:lpstr>
      <vt:lpstr>Hive中的URL解析函数</vt:lpstr>
      <vt:lpstr>Hive中的URL解析函数</vt:lpstr>
      <vt:lpstr>Hive中的URL解析函数</vt:lpstr>
      <vt:lpstr>PowerPoint 演示文稿</vt:lpstr>
      <vt:lpstr>Hive中的URL解析函数</vt:lpstr>
      <vt:lpstr>Hive中的URL解析函数</vt:lpstr>
      <vt:lpstr>PowerPoint 演示文稿</vt:lpstr>
      <vt:lpstr>Lateral View侧视图</vt:lpstr>
      <vt:lpstr>Lateral View侧视图</vt:lpstr>
      <vt:lpstr>Lateral View侧视图</vt:lpstr>
      <vt:lpstr>Lateral View侧视图</vt:lpstr>
      <vt:lpstr>Lateral View侧视图</vt:lpstr>
      <vt:lpstr>行列转换应用与实现</vt:lpstr>
      <vt:lpstr>PowerPoint 演示文稿</vt:lpstr>
      <vt:lpstr>工作应用场景</vt:lpstr>
      <vt:lpstr>工作应用场景</vt:lpstr>
      <vt:lpstr>PowerPoint 演示文稿</vt:lpstr>
      <vt:lpstr>行转列：多行转多列</vt:lpstr>
      <vt:lpstr>行转列：多行转多列</vt:lpstr>
      <vt:lpstr>行转列：多行转多列</vt:lpstr>
      <vt:lpstr>行转列：多行转多列</vt:lpstr>
      <vt:lpstr>行转列：多行转多列</vt:lpstr>
      <vt:lpstr>PowerPoint 演示文稿</vt:lpstr>
      <vt:lpstr>行转列：多行转单列</vt:lpstr>
      <vt:lpstr>行转列：多行转单列</vt:lpstr>
      <vt:lpstr>行转列：多行转单列</vt:lpstr>
      <vt:lpstr>行转列：多行转单列</vt:lpstr>
      <vt:lpstr>行转列：多行转单列</vt:lpstr>
      <vt:lpstr>行转列：多行转单列</vt:lpstr>
      <vt:lpstr>行转列：多行转单列</vt:lpstr>
      <vt:lpstr>PowerPoint 演示文稿</vt:lpstr>
      <vt:lpstr>列转行：多列转多行</vt:lpstr>
      <vt:lpstr>列转行：多列转多行</vt:lpstr>
      <vt:lpstr>列转行：多列转多行</vt:lpstr>
      <vt:lpstr>列转行：多列转多行</vt:lpstr>
      <vt:lpstr>列转行：多列转多行</vt:lpstr>
      <vt:lpstr>PowerPoint 演示文稿</vt:lpstr>
      <vt:lpstr>列转行：单列转多行</vt:lpstr>
      <vt:lpstr>列转行：单列转多行</vt:lpstr>
      <vt:lpstr>列转行：单列转多行</vt:lpstr>
      <vt:lpstr>列转行：单列转多行</vt:lpstr>
      <vt:lpstr>JSON数据处理</vt:lpstr>
      <vt:lpstr>PowerPoint 演示文稿</vt:lpstr>
      <vt:lpstr>应用场景</vt:lpstr>
      <vt:lpstr>应用场景</vt:lpstr>
      <vt:lpstr>PowerPoint 演示文稿</vt:lpstr>
      <vt:lpstr>Hive中的JSON处理方式</vt:lpstr>
      <vt:lpstr>PowerPoint 演示文稿</vt:lpstr>
      <vt:lpstr>JSON函数：get_json_object</vt:lpstr>
      <vt:lpstr>JSON函数：get_json_object</vt:lpstr>
      <vt:lpstr>JSON函数：get_json_object</vt:lpstr>
      <vt:lpstr>JSON函数：get_json_object</vt:lpstr>
      <vt:lpstr>PowerPoint 演示文稿</vt:lpstr>
      <vt:lpstr>JSON函数：json_tuple</vt:lpstr>
      <vt:lpstr>JSON函数：json_tuple</vt:lpstr>
      <vt:lpstr>PowerPoint 演示文稿</vt:lpstr>
      <vt:lpstr>JSONSerde</vt:lpstr>
      <vt:lpstr>JSONSerde</vt:lpstr>
      <vt:lpstr>JSONSerde</vt:lpstr>
      <vt:lpstr>PowerPoint 演示文稿</vt:lpstr>
      <vt:lpstr>JSON数据处理</vt:lpstr>
      <vt:lpstr>窗口函数应用实例</vt:lpstr>
      <vt:lpstr>PowerPoint 演示文稿</vt:lpstr>
      <vt:lpstr>案例1：连续登陆用户</vt:lpstr>
      <vt:lpstr>案例1：连续登陆用户</vt:lpstr>
      <vt:lpstr>案例1：连续登陆用户</vt:lpstr>
      <vt:lpstr>案例1：连续登陆用户</vt:lpstr>
      <vt:lpstr>案例1：连续登陆用户</vt:lpstr>
      <vt:lpstr>案例1：连续登陆用户</vt:lpstr>
      <vt:lpstr>案例1：连续登陆用户</vt:lpstr>
      <vt:lpstr>案例1：连续登陆用户</vt:lpstr>
      <vt:lpstr>案例1：连续登陆用户</vt:lpstr>
      <vt:lpstr>案例1：连续登陆用户</vt:lpstr>
      <vt:lpstr>案例1：连续登陆用户</vt:lpstr>
      <vt:lpstr>案例1：连续登陆用户</vt:lpstr>
      <vt:lpstr>案例1：连续登陆用户</vt:lpstr>
      <vt:lpstr>案例1：连续登陆用户</vt:lpstr>
      <vt:lpstr>PowerPoint 演示文稿</vt:lpstr>
      <vt:lpstr>案例2：级联累加求和</vt:lpstr>
      <vt:lpstr>案例2：级联累加求和</vt:lpstr>
      <vt:lpstr>案例2：级联累加求和</vt:lpstr>
      <vt:lpstr>案例2：级联累加求和</vt:lpstr>
      <vt:lpstr>案例2：级联累加求和</vt:lpstr>
      <vt:lpstr>案例2：级联累加求和</vt:lpstr>
      <vt:lpstr>案例2：级联累加求和</vt:lpstr>
      <vt:lpstr>案例2：级联累加求和</vt:lpstr>
      <vt:lpstr>案例2：级联累加求和</vt:lpstr>
      <vt:lpstr>案例2：级联累加求和</vt:lpstr>
      <vt:lpstr>PowerPoint 演示文稿</vt:lpstr>
      <vt:lpstr>案例3：分组TopN</vt:lpstr>
      <vt:lpstr>案例3：分组TopN</vt:lpstr>
      <vt:lpstr>案例3：分组TopN</vt:lpstr>
      <vt:lpstr>案例3：分组TopN</vt:lpstr>
      <vt:lpstr>案例3：分组TopN</vt:lpstr>
      <vt:lpstr>拉链表的设计与实现</vt:lpstr>
      <vt:lpstr>PowerPoint 演示文稿</vt:lpstr>
      <vt:lpstr>数据同步问题</vt:lpstr>
      <vt:lpstr>数据同步问题</vt:lpstr>
      <vt:lpstr>数据同步问题</vt:lpstr>
      <vt:lpstr>数据同步问题</vt:lpstr>
      <vt:lpstr>数据同步问题</vt:lpstr>
      <vt:lpstr>数据同步问题</vt:lpstr>
      <vt:lpstr>数据同步问题</vt:lpstr>
      <vt:lpstr>数据同步问题</vt:lpstr>
      <vt:lpstr>数据同步问题</vt:lpstr>
      <vt:lpstr>PowerPoint 演示文稿</vt:lpstr>
      <vt:lpstr>拉链表的设计</vt:lpstr>
      <vt:lpstr>拉链表的设计</vt:lpstr>
      <vt:lpstr>拉链表的设计</vt:lpstr>
      <vt:lpstr>拉链表的设计</vt:lpstr>
      <vt:lpstr>PowerPoint 演示文稿</vt:lpstr>
      <vt:lpstr>拉链表的实现</vt:lpstr>
      <vt:lpstr>拉链表的实现</vt:lpstr>
      <vt:lpstr>拉链表的实现</vt:lpstr>
      <vt:lpstr>拉链表的实现</vt:lpstr>
      <vt:lpstr>拉链表的实现</vt:lpstr>
      <vt:lpstr>拉链表的实现</vt:lpstr>
      <vt:lpstr>Hive函数重要应用案例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AllenWoon</cp:lastModifiedBy>
  <cp:revision>1678</cp:revision>
  <dcterms:created xsi:type="dcterms:W3CDTF">2020-03-31T02:23:27Z</dcterms:created>
  <dcterms:modified xsi:type="dcterms:W3CDTF">2021-04-27T10:09:51Z</dcterms:modified>
</cp:coreProperties>
</file>